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1"/>
  </p:notesMasterIdLst>
  <p:sldIdLst>
    <p:sldId id="394" r:id="rId2"/>
    <p:sldId id="414" r:id="rId3"/>
    <p:sldId id="415" r:id="rId4"/>
    <p:sldId id="416" r:id="rId5"/>
    <p:sldId id="417" r:id="rId6"/>
    <p:sldId id="418" r:id="rId7"/>
    <p:sldId id="419" r:id="rId8"/>
    <p:sldId id="420" r:id="rId9"/>
    <p:sldId id="413" r:id="rId10"/>
  </p:sldIdLst>
  <p:sldSz cx="12192000" cy="6858000"/>
  <p:notesSz cx="6799263" cy="9929813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C0C0C0"/>
    <a:srgbClr val="777777"/>
    <a:srgbClr val="31F616"/>
    <a:srgbClr val="00FF00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CF51E0-5CDF-4520-B967-A8AB39DD2DAB}" v="30" dt="2026-02-12T14:32:25.9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4754" autoAdjust="0"/>
    <p:restoredTop sz="94343" autoAdjust="0"/>
  </p:normalViewPr>
  <p:slideViewPr>
    <p:cSldViewPr>
      <p:cViewPr varScale="1">
        <p:scale>
          <a:sx n="106" d="100"/>
          <a:sy n="106" d="100"/>
        </p:scale>
        <p:origin x="-1254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9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xata Procedimentos Administrativos" userId="2e3d60e70b59e802" providerId="LiveId" clId="{94A48023-4472-4CA3-B56B-0B2779C1978D}"/>
    <pc:docChg chg="undo custSel addSld delSld modSld">
      <pc:chgData name="Exata Procedimentos Administrativos" userId="2e3d60e70b59e802" providerId="LiveId" clId="{94A48023-4472-4CA3-B56B-0B2779C1978D}" dt="2026-02-12T14:32:34.738" v="4536" actId="20577"/>
      <pc:docMkLst>
        <pc:docMk/>
      </pc:docMkLst>
      <pc:sldChg chg="addSp delSp modSp mod">
        <pc:chgData name="Exata Procedimentos Administrativos" userId="2e3d60e70b59e802" providerId="LiveId" clId="{94A48023-4472-4CA3-B56B-0B2779C1978D}" dt="2026-02-12T12:31:51.671" v="4449" actId="255"/>
        <pc:sldMkLst>
          <pc:docMk/>
          <pc:sldMk cId="276147061" sldId="394"/>
        </pc:sldMkLst>
        <pc:spChg chg="del mod">
          <ac:chgData name="Exata Procedimentos Administrativos" userId="2e3d60e70b59e802" providerId="LiveId" clId="{94A48023-4472-4CA3-B56B-0B2779C1978D}" dt="2026-02-11T19:09:06.748" v="4290" actId="478"/>
          <ac:spMkLst>
            <pc:docMk/>
            <pc:sldMk cId="276147061" sldId="394"/>
            <ac:spMk id="2" creationId="{00000000-0000-0000-0000-000000000000}"/>
          </ac:spMkLst>
        </pc:spChg>
        <pc:spChg chg="add mod">
          <ac:chgData name="Exata Procedimentos Administrativos" userId="2e3d60e70b59e802" providerId="LiveId" clId="{94A48023-4472-4CA3-B56B-0B2779C1978D}" dt="2026-02-11T19:19:20.962" v="4371"/>
          <ac:spMkLst>
            <pc:docMk/>
            <pc:sldMk cId="276147061" sldId="394"/>
            <ac:spMk id="2" creationId="{55599259-FB7A-C88A-2EAE-ED27258BFD29}"/>
          </ac:spMkLst>
        </pc:spChg>
        <pc:spChg chg="add mod">
          <ac:chgData name="Exata Procedimentos Administrativos" userId="2e3d60e70b59e802" providerId="LiveId" clId="{94A48023-4472-4CA3-B56B-0B2779C1978D}" dt="2026-02-11T19:19:20.962" v="4371"/>
          <ac:spMkLst>
            <pc:docMk/>
            <pc:sldMk cId="276147061" sldId="394"/>
            <ac:spMk id="4" creationId="{555DF490-F021-E51E-272F-DE5EBFE9CADB}"/>
          </ac:spMkLst>
        </pc:spChg>
        <pc:spChg chg="add mod">
          <ac:chgData name="Exata Procedimentos Administrativos" userId="2e3d60e70b59e802" providerId="LiveId" clId="{94A48023-4472-4CA3-B56B-0B2779C1978D}" dt="2026-02-10T12:41:58.368" v="4090" actId="1076"/>
          <ac:spMkLst>
            <pc:docMk/>
            <pc:sldMk cId="276147061" sldId="394"/>
            <ac:spMk id="5" creationId="{AFC5BF31-053C-4F5F-67E1-34BD841ED0C9}"/>
          </ac:spMkLst>
        </pc:spChg>
        <pc:spChg chg="del mod">
          <ac:chgData name="Exata Procedimentos Administrativos" userId="2e3d60e70b59e802" providerId="LiveId" clId="{94A48023-4472-4CA3-B56B-0B2779C1978D}" dt="2026-02-11T19:19:14.338" v="4370" actId="478"/>
          <ac:spMkLst>
            <pc:docMk/>
            <pc:sldMk cId="276147061" sldId="394"/>
            <ac:spMk id="7" creationId="{00000000-0000-0000-0000-000000000000}"/>
          </ac:spMkLst>
        </pc:spChg>
        <pc:spChg chg="add mod">
          <ac:chgData name="Exata Procedimentos Administrativos" userId="2e3d60e70b59e802" providerId="LiveId" clId="{94A48023-4472-4CA3-B56B-0B2779C1978D}" dt="2026-02-11T19:19:20.962" v="4371"/>
          <ac:spMkLst>
            <pc:docMk/>
            <pc:sldMk cId="276147061" sldId="394"/>
            <ac:spMk id="8" creationId="{99557166-285F-C855-0A66-690B2529AC8A}"/>
          </ac:spMkLst>
        </pc:spChg>
        <pc:spChg chg="del">
          <ac:chgData name="Exata Procedimentos Administrativos" userId="2e3d60e70b59e802" providerId="LiveId" clId="{94A48023-4472-4CA3-B56B-0B2779C1978D}" dt="2026-02-11T19:19:13.553" v="4369" actId="478"/>
          <ac:spMkLst>
            <pc:docMk/>
            <pc:sldMk cId="276147061" sldId="394"/>
            <ac:spMk id="9" creationId="{00000000-0000-0000-0000-000000000000}"/>
          </ac:spMkLst>
        </pc:spChg>
        <pc:spChg chg="add mod">
          <ac:chgData name="Exata Procedimentos Administrativos" userId="2e3d60e70b59e802" providerId="LiveId" clId="{94A48023-4472-4CA3-B56B-0B2779C1978D}" dt="2026-02-12T12:31:51.671" v="4449" actId="255"/>
          <ac:spMkLst>
            <pc:docMk/>
            <pc:sldMk cId="276147061" sldId="394"/>
            <ac:spMk id="10" creationId="{8F355EE3-66F5-008B-F940-5F99E2A305DB}"/>
          </ac:spMkLst>
        </pc:spChg>
        <pc:spChg chg="del mod">
          <ac:chgData name="Exata Procedimentos Administrativos" userId="2e3d60e70b59e802" providerId="LiveId" clId="{94A48023-4472-4CA3-B56B-0B2779C1978D}" dt="2026-02-11T19:24:36.987" v="4379" actId="478"/>
          <ac:spMkLst>
            <pc:docMk/>
            <pc:sldMk cId="276147061" sldId="394"/>
            <ac:spMk id="11" creationId="{00000000-0000-0000-0000-000000000000}"/>
          </ac:spMkLst>
        </pc:spChg>
        <pc:spChg chg="del mod">
          <ac:chgData name="Exata Procedimentos Administrativos" userId="2e3d60e70b59e802" providerId="LiveId" clId="{94A48023-4472-4CA3-B56B-0B2779C1978D}" dt="2026-02-11T19:19:12.998" v="4368" actId="478"/>
          <ac:spMkLst>
            <pc:docMk/>
            <pc:sldMk cId="276147061" sldId="394"/>
            <ac:spMk id="12" creationId="{00000000-0000-0000-0000-000000000000}"/>
          </ac:spMkLst>
        </pc:spChg>
        <pc:graphicFrameChg chg="mod modGraphic">
          <ac:chgData name="Exata Procedimentos Administrativos" userId="2e3d60e70b59e802" providerId="LiveId" clId="{94A48023-4472-4CA3-B56B-0B2779C1978D}" dt="2026-02-11T19:19:48.849" v="4374" actId="1036"/>
          <ac:graphicFrameMkLst>
            <pc:docMk/>
            <pc:sldMk cId="276147061" sldId="394"/>
            <ac:graphicFrameMk id="3" creationId="{DBA7B0CA-9072-B9FE-9341-5AA6A2E3FCD4}"/>
          </ac:graphicFrameMkLst>
        </pc:graphicFrameChg>
        <pc:picChg chg="add del mod">
          <ac:chgData name="Exata Procedimentos Administrativos" userId="2e3d60e70b59e802" providerId="LiveId" clId="{94A48023-4472-4CA3-B56B-0B2779C1978D}" dt="2026-02-11T19:09:49.894" v="4299" actId="478"/>
          <ac:picMkLst>
            <pc:docMk/>
            <pc:sldMk cId="276147061" sldId="394"/>
            <ac:picMk id="4" creationId="{9239C35A-2AA6-C3EE-2EE7-B8DD1AC92A33}"/>
          </ac:picMkLst>
        </pc:picChg>
        <pc:picChg chg="add mod">
          <ac:chgData name="Exata Procedimentos Administrativos" userId="2e3d60e70b59e802" providerId="LiveId" clId="{94A48023-4472-4CA3-B56B-0B2779C1978D}" dt="2026-02-11T19:10:09.850" v="4305" actId="1037"/>
          <ac:picMkLst>
            <pc:docMk/>
            <pc:sldMk cId="276147061" sldId="394"/>
            <ac:picMk id="6" creationId="{8B3B2D76-E2F1-9BA7-7043-3282C0D2F2C3}"/>
          </ac:picMkLst>
        </pc:picChg>
      </pc:sldChg>
      <pc:sldChg chg="addSp delSp modSp mod">
        <pc:chgData name="Exata Procedimentos Administrativos" userId="2e3d60e70b59e802" providerId="LiveId" clId="{94A48023-4472-4CA3-B56B-0B2779C1978D}" dt="2026-02-12T12:27:12.122" v="4448" actId="1035"/>
        <pc:sldMkLst>
          <pc:docMk/>
          <pc:sldMk cId="3240554557" sldId="413"/>
        </pc:sldMkLst>
        <pc:spChg chg="mod">
          <ac:chgData name="Exata Procedimentos Administrativos" userId="2e3d60e70b59e802" providerId="LiveId" clId="{94A48023-4472-4CA3-B56B-0B2779C1978D}" dt="2026-02-12T12:27:12.122" v="4448" actId="1035"/>
          <ac:spMkLst>
            <pc:docMk/>
            <pc:sldMk cId="3240554557" sldId="413"/>
            <ac:spMk id="2" creationId="{00000000-0000-0000-0000-000000000000}"/>
          </ac:spMkLst>
        </pc:spChg>
        <pc:spChg chg="add mod">
          <ac:chgData name="Exata Procedimentos Administrativos" userId="2e3d60e70b59e802" providerId="LiveId" clId="{94A48023-4472-4CA3-B56B-0B2779C1978D}" dt="2026-02-10T12:42:01.953" v="4091"/>
          <ac:spMkLst>
            <pc:docMk/>
            <pc:sldMk cId="3240554557" sldId="413"/>
            <ac:spMk id="4" creationId="{BEE1576B-335C-C009-AE09-B145C0F2811E}"/>
          </ac:spMkLst>
        </pc:spChg>
        <pc:picChg chg="add del mod">
          <ac:chgData name="Exata Procedimentos Administrativos" userId="2e3d60e70b59e802" providerId="LiveId" clId="{94A48023-4472-4CA3-B56B-0B2779C1978D}" dt="2026-02-11T19:09:51.958" v="4300" actId="478"/>
          <ac:picMkLst>
            <pc:docMk/>
            <pc:sldMk cId="3240554557" sldId="413"/>
            <ac:picMk id="3" creationId="{F34D1654-11A9-4C91-2E8B-EAD2BEE3FF9F}"/>
          </ac:picMkLst>
        </pc:picChg>
        <pc:picChg chg="add mod">
          <ac:chgData name="Exata Procedimentos Administrativos" userId="2e3d60e70b59e802" providerId="LiveId" clId="{94A48023-4472-4CA3-B56B-0B2779C1978D}" dt="2026-02-11T19:10:15.951" v="4306"/>
          <ac:picMkLst>
            <pc:docMk/>
            <pc:sldMk cId="3240554557" sldId="413"/>
            <ac:picMk id="6" creationId="{BAE36CF2-DD5D-FB34-5430-76BFD0A5BF1A}"/>
          </ac:picMkLst>
        </pc:picChg>
      </pc:sldChg>
      <pc:sldChg chg="addSp delSp modSp add mod">
        <pc:chgData name="Exata Procedimentos Administrativos" userId="2e3d60e70b59e802" providerId="LiveId" clId="{94A48023-4472-4CA3-B56B-0B2779C1978D}" dt="2026-02-12T14:21:49.452" v="4476" actId="403"/>
        <pc:sldMkLst>
          <pc:docMk/>
          <pc:sldMk cId="776354158" sldId="414"/>
        </pc:sldMkLst>
        <pc:spChg chg="del">
          <ac:chgData name="Exata Procedimentos Administrativos" userId="2e3d60e70b59e802" providerId="LiveId" clId="{94A48023-4472-4CA3-B56B-0B2779C1978D}" dt="2026-02-12T12:32:13.494" v="4454" actId="478"/>
          <ac:spMkLst>
            <pc:docMk/>
            <pc:sldMk cId="776354158" sldId="414"/>
            <ac:spMk id="2" creationId="{3A0CA37E-B964-0A1D-90FB-C54933724093}"/>
          </ac:spMkLst>
        </pc:spChg>
        <pc:spChg chg="del">
          <ac:chgData name="Exata Procedimentos Administrativos" userId="2e3d60e70b59e802" providerId="LiveId" clId="{94A48023-4472-4CA3-B56B-0B2779C1978D}" dt="2026-02-12T12:32:12.733" v="4453" actId="478"/>
          <ac:spMkLst>
            <pc:docMk/>
            <pc:sldMk cId="776354158" sldId="414"/>
            <ac:spMk id="4" creationId="{206AFDEA-81B9-7923-3F2A-CC5FF84DC347}"/>
          </ac:spMkLst>
        </pc:spChg>
        <pc:spChg chg="del">
          <ac:chgData name="Exata Procedimentos Administrativos" userId="2e3d60e70b59e802" providerId="LiveId" clId="{94A48023-4472-4CA3-B56B-0B2779C1978D}" dt="2026-02-12T12:32:11.841" v="4452" actId="478"/>
          <ac:spMkLst>
            <pc:docMk/>
            <pc:sldMk cId="776354158" sldId="414"/>
            <ac:spMk id="8" creationId="{6760C227-0207-58E7-042E-D55341351BDF}"/>
          </ac:spMkLst>
        </pc:spChg>
        <pc:graphicFrameChg chg="del">
          <ac:chgData name="Exata Procedimentos Administrativos" userId="2e3d60e70b59e802" providerId="LiveId" clId="{94A48023-4472-4CA3-B56B-0B2779C1978D}" dt="2026-02-12T12:32:10.670" v="4451" actId="478"/>
          <ac:graphicFrameMkLst>
            <pc:docMk/>
            <pc:sldMk cId="776354158" sldId="414"/>
            <ac:graphicFrameMk id="3" creationId="{B23EA869-F189-7A2D-47E7-A97F7CAC5D17}"/>
          </ac:graphicFrameMkLst>
        </pc:graphicFrameChg>
        <pc:graphicFrameChg chg="add del mod modGraphic">
          <ac:chgData name="Exata Procedimentos Administrativos" userId="2e3d60e70b59e802" providerId="LiveId" clId="{94A48023-4472-4CA3-B56B-0B2779C1978D}" dt="2026-02-12T14:19:20.328" v="4471" actId="478"/>
          <ac:graphicFrameMkLst>
            <pc:docMk/>
            <pc:sldMk cId="776354158" sldId="414"/>
            <ac:graphicFrameMk id="7" creationId="{BE4DBD6B-B51C-818C-35FF-891140EEC4A4}"/>
          </ac:graphicFrameMkLst>
        </pc:graphicFrameChg>
        <pc:graphicFrameChg chg="add mod modGraphic">
          <ac:chgData name="Exata Procedimentos Administrativos" userId="2e3d60e70b59e802" providerId="LiveId" clId="{94A48023-4472-4CA3-B56B-0B2779C1978D}" dt="2026-02-12T14:21:49.452" v="4476" actId="403"/>
          <ac:graphicFrameMkLst>
            <pc:docMk/>
            <pc:sldMk cId="776354158" sldId="414"/>
            <ac:graphicFrameMk id="9" creationId="{39DA83DC-93E1-02B7-8488-F57EF29C507A}"/>
          </ac:graphicFrameMkLst>
        </pc:graphicFrameChg>
      </pc:sldChg>
      <pc:sldChg chg="addSp del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2268682982" sldId="414"/>
        </pc:sldMkLst>
      </pc:sldChg>
      <pc:sldChg chg="addSp del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548521832" sldId="415"/>
        </pc:sldMkLst>
      </pc:sldChg>
      <pc:sldChg chg="add del">
        <pc:chgData name="Exata Procedimentos Administrativos" userId="2e3d60e70b59e802" providerId="LiveId" clId="{94A48023-4472-4CA3-B56B-0B2779C1978D}" dt="2026-02-12T12:32:19.240" v="4456"/>
        <pc:sldMkLst>
          <pc:docMk/>
          <pc:sldMk cId="1476986023" sldId="415"/>
        </pc:sldMkLst>
      </pc:sldChg>
      <pc:sldChg chg="addSp modSp add mod">
        <pc:chgData name="Exata Procedimentos Administrativos" userId="2e3d60e70b59e802" providerId="LiveId" clId="{94A48023-4472-4CA3-B56B-0B2779C1978D}" dt="2026-02-12T14:22:28.721" v="4484" actId="255"/>
        <pc:sldMkLst>
          <pc:docMk/>
          <pc:sldMk cId="3623524019" sldId="415"/>
        </pc:sldMkLst>
        <pc:graphicFrameChg chg="add mod modGraphic">
          <ac:chgData name="Exata Procedimentos Administrativos" userId="2e3d60e70b59e802" providerId="LiveId" clId="{94A48023-4472-4CA3-B56B-0B2779C1978D}" dt="2026-02-12T14:22:28.721" v="4484" actId="255"/>
          <ac:graphicFrameMkLst>
            <pc:docMk/>
            <pc:sldMk cId="3623524019" sldId="415"/>
            <ac:graphicFrameMk id="2" creationId="{72E70303-2EE8-3F78-06D4-72EC9EC12C1C}"/>
          </ac:graphicFrameMkLst>
        </pc:graphicFrameChg>
      </pc:sldChg>
      <pc:sldChg chg="addSp del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1215675498" sldId="416"/>
        </pc:sldMkLst>
      </pc:sldChg>
      <pc:sldChg chg="addSp modSp add mod">
        <pc:chgData name="Exata Procedimentos Administrativos" userId="2e3d60e70b59e802" providerId="LiveId" clId="{94A48023-4472-4CA3-B56B-0B2779C1978D}" dt="2026-02-12T14:28:11.906" v="4495" actId="14100"/>
        <pc:sldMkLst>
          <pc:docMk/>
          <pc:sldMk cId="2668196930" sldId="416"/>
        </pc:sldMkLst>
        <pc:picChg chg="add mod">
          <ac:chgData name="Exata Procedimentos Administrativos" userId="2e3d60e70b59e802" providerId="LiveId" clId="{94A48023-4472-4CA3-B56B-0B2779C1978D}" dt="2026-02-12T14:28:11.906" v="4495" actId="14100"/>
          <ac:picMkLst>
            <pc:docMk/>
            <pc:sldMk cId="2668196930" sldId="416"/>
            <ac:picMk id="3" creationId="{456E6B9C-B6E7-57F0-82B6-4EFED8B97940}"/>
          </ac:picMkLst>
        </pc:picChg>
      </pc:sldChg>
      <pc:sldChg chg="addSp modSp add mod">
        <pc:chgData name="Exata Procedimentos Administrativos" userId="2e3d60e70b59e802" providerId="LiveId" clId="{94A48023-4472-4CA3-B56B-0B2779C1978D}" dt="2026-02-12T14:28:55.665" v="4499" actId="403"/>
        <pc:sldMkLst>
          <pc:docMk/>
          <pc:sldMk cId="2149224288" sldId="417"/>
        </pc:sldMkLst>
        <pc:graphicFrameChg chg="add mod modGraphic">
          <ac:chgData name="Exata Procedimentos Administrativos" userId="2e3d60e70b59e802" providerId="LiveId" clId="{94A48023-4472-4CA3-B56B-0B2779C1978D}" dt="2026-02-12T14:28:55.665" v="4499" actId="403"/>
          <ac:graphicFrameMkLst>
            <pc:docMk/>
            <pc:sldMk cId="2149224288" sldId="417"/>
            <ac:graphicFrameMk id="2" creationId="{446D515D-C5D4-7F77-5D6F-04E287A4D589}"/>
          </ac:graphicFrameMkLst>
        </pc:graphicFrameChg>
      </pc:sldChg>
      <pc:sldChg chg="add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2707656003" sldId="417"/>
        </pc:sldMkLst>
      </pc:sldChg>
      <pc:sldChg chg="add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495546064" sldId="418"/>
        </pc:sldMkLst>
      </pc:sldChg>
      <pc:sldChg chg="addSp modSp add mod">
        <pc:chgData name="Exata Procedimentos Administrativos" userId="2e3d60e70b59e802" providerId="LiveId" clId="{94A48023-4472-4CA3-B56B-0B2779C1978D}" dt="2026-02-12T14:29:42.364" v="4506" actId="403"/>
        <pc:sldMkLst>
          <pc:docMk/>
          <pc:sldMk cId="1907389610" sldId="418"/>
        </pc:sldMkLst>
        <pc:graphicFrameChg chg="add mod modGraphic">
          <ac:chgData name="Exata Procedimentos Administrativos" userId="2e3d60e70b59e802" providerId="LiveId" clId="{94A48023-4472-4CA3-B56B-0B2779C1978D}" dt="2026-02-12T14:29:42.364" v="4506" actId="403"/>
          <ac:graphicFrameMkLst>
            <pc:docMk/>
            <pc:sldMk cId="1907389610" sldId="418"/>
            <ac:graphicFrameMk id="2" creationId="{042DA744-57EE-02AF-65BC-8CAA77A52229}"/>
          </ac:graphicFrameMkLst>
        </pc:graphicFrameChg>
      </pc:sldChg>
      <pc:sldChg chg="addSp del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1303680848" sldId="419"/>
        </pc:sldMkLst>
      </pc:sldChg>
      <pc:sldChg chg="addSp modSp add">
        <pc:chgData name="Exata Procedimentos Administrativos" userId="2e3d60e70b59e802" providerId="LiveId" clId="{94A48023-4472-4CA3-B56B-0B2779C1978D}" dt="2026-02-12T14:30:49.369" v="4508"/>
        <pc:sldMkLst>
          <pc:docMk/>
          <pc:sldMk cId="2119220575" sldId="419"/>
        </pc:sldMkLst>
        <pc:spChg chg="add mod">
          <ac:chgData name="Exata Procedimentos Administrativos" userId="2e3d60e70b59e802" providerId="LiveId" clId="{94A48023-4472-4CA3-B56B-0B2779C1978D}" dt="2026-02-12T14:30:42.250" v="4507"/>
          <ac:spMkLst>
            <pc:docMk/>
            <pc:sldMk cId="2119220575" sldId="419"/>
            <ac:spMk id="2" creationId="{E69C8FB0-B703-F1FA-1E52-DE1C35C70FCF}"/>
          </ac:spMkLst>
        </pc:spChg>
        <pc:spChg chg="add mod">
          <ac:chgData name="Exata Procedimentos Administrativos" userId="2e3d60e70b59e802" providerId="LiveId" clId="{94A48023-4472-4CA3-B56B-0B2779C1978D}" dt="2026-02-12T14:30:49.369" v="4508"/>
          <ac:spMkLst>
            <pc:docMk/>
            <pc:sldMk cId="2119220575" sldId="419"/>
            <ac:spMk id="3" creationId="{A6AADA72-2B2A-C7DF-E95E-336CA1A629CD}"/>
          </ac:spMkLst>
        </pc:spChg>
      </pc:sldChg>
      <pc:sldChg chg="add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1355056179" sldId="420"/>
        </pc:sldMkLst>
      </pc:sldChg>
      <pc:sldChg chg="addSp modSp add mod">
        <pc:chgData name="Exata Procedimentos Administrativos" userId="2e3d60e70b59e802" providerId="LiveId" clId="{94A48023-4472-4CA3-B56B-0B2779C1978D}" dt="2026-02-12T14:32:34.738" v="4536" actId="20577"/>
        <pc:sldMkLst>
          <pc:docMk/>
          <pc:sldMk cId="1958401816" sldId="420"/>
        </pc:sldMkLst>
        <pc:graphicFrameChg chg="add mod modGraphic">
          <ac:chgData name="Exata Procedimentos Administrativos" userId="2e3d60e70b59e802" providerId="LiveId" clId="{94A48023-4472-4CA3-B56B-0B2779C1978D}" dt="2026-02-12T14:32:34.738" v="4536" actId="20577"/>
          <ac:graphicFrameMkLst>
            <pc:docMk/>
            <pc:sldMk cId="1958401816" sldId="420"/>
            <ac:graphicFrameMk id="2" creationId="{173F9B4C-0CEE-B314-7A24-5C4F7BD7B0CE}"/>
          </ac:graphicFrameMkLst>
        </pc:graphicFrameChg>
      </pc:sldChg>
      <pc:sldChg chg="addSp delSp modSp add del mod">
        <pc:chgData name="Exata Procedimentos Administrativos" userId="2e3d60e70b59e802" providerId="LiveId" clId="{94A48023-4472-4CA3-B56B-0B2779C1978D}" dt="2026-02-11T19:09:46.354" v="4298" actId="47"/>
        <pc:sldMkLst>
          <pc:docMk/>
          <pc:sldMk cId="449743296" sldId="42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Planilha_do_Microsoft_Office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Fontes de Finaciamento Saúde</a:t>
            </a:r>
          </a:p>
        </c:rich>
      </c:tx>
      <c:layout>
        <c:manualLayout>
          <c:xMode val="edge"/>
          <c:yMode val="edge"/>
          <c:x val="1.1254648575448315E-2"/>
          <c:y val="3.0470714742198569E-2"/>
        </c:manualLayout>
      </c:layout>
      <c:spPr>
        <a:noFill/>
        <a:ln>
          <a:noFill/>
        </a:ln>
        <a:effectLst/>
      </c:spPr>
    </c:title>
    <c:view3D>
      <c:rotX val="50"/>
      <c:depthPercent val="100"/>
      <c:perspective val="6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117978150637195E-2"/>
          <c:y val="0.15870814639029998"/>
          <c:w val="0.95859392436233282"/>
          <c:h val="0.68055431780735576"/>
        </c:manualLayout>
      </c:layout>
      <c:pie3DChart>
        <c:varyColors val="1"/>
        <c:ser>
          <c:idx val="0"/>
          <c:order val="0"/>
          <c:explosion val="5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227-4440-B65C-44DBF2723D8F}"/>
              </c:ext>
            </c:extLst>
          </c:dPt>
          <c:dPt>
            <c:idx val="1"/>
            <c:spPr>
              <a:solidFill>
                <a:srgbClr val="CC00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227-4440-B65C-44DBF2723D8F}"/>
              </c:ext>
            </c:extLst>
          </c:dPt>
          <c:dPt>
            <c:idx val="2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227-4440-B65C-44DBF2723D8F}"/>
              </c:ext>
            </c:extLst>
          </c:dPt>
          <c:dPt>
            <c:idx val="3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227-4440-B65C-44DBF2723D8F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227-4440-B65C-44DBF2723D8F}"/>
              </c:ext>
            </c:extLst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227-4440-B65C-44DBF2723D8F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227-4440-B65C-44DBF2723D8F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58,63%</a:t>
                    </a:r>
                  </a:p>
                </c:rich>
              </c:tx>
              <c:dLblPos val="inEnd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0013885444795086E-2"/>
                      <c:h val="4.498615248180588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1227-4440-B65C-44DBF2723D8F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38,20%</a:t>
                    </a:r>
                  </a:p>
                </c:rich>
              </c:tx>
              <c:dLblPos val="inEnd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0349813714554333E-2"/>
                      <c:h val="7.031454629822089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1227-4440-B65C-44DBF2723D8F}"/>
                </c:ext>
              </c:extLst>
            </c:dLbl>
            <c:dLbl>
              <c:idx val="2"/>
              <c:layout>
                <c:manualLayout>
                  <c:x val="-4.512912236626785E-3"/>
                  <c:y val="-5.0218551583190302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2,71%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4.1217265929476818E-2"/>
                      <c:h val="4.217188650220421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1227-4440-B65C-44DBF2723D8F}"/>
                </c:ext>
              </c:extLst>
            </c:dLbl>
            <c:dLbl>
              <c:idx val="3"/>
              <c:layout>
                <c:manualLayout>
                  <c:x val="2.4292965193076464E-2"/>
                  <c:y val="-5.439578775631286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0,46%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227-4440-B65C-44DBF2723D8F}"/>
                </c:ext>
              </c:extLst>
            </c:dLbl>
            <c:dLbl>
              <c:idx val="4"/>
              <c:layout>
                <c:manualLayout>
                  <c:x val="5.3411307934136384E-2"/>
                  <c:y val="4.3944652473606842E-3"/>
                </c:manualLayout>
              </c:layout>
              <c:tx>
                <c:rich>
                  <a:bodyPr/>
                  <a:lstStyle/>
                  <a:p>
                    <a:fld id="{891B9B73-7D72-4D9C-9114-90CB25EBF22A}" type="PERCENTAGE">
                      <a:rPr lang="en-US">
                        <a:solidFill>
                          <a:schemeClr val="tx1"/>
                        </a:solidFill>
                      </a:rPr>
                      <a:pPr/>
                      <a:t>[PORCENTAGEM]</a:t>
                    </a:fld>
                    <a:endParaRPr lang="pt-BR"/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227-4440-B65C-44DBF2723D8F}"/>
                </c:ext>
              </c:extLst>
            </c:dLbl>
            <c:spPr>
              <a:noFill/>
              <a:ln w="9525"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0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grafico!$C$6:$C$12</c:f>
              <c:strCache>
                <c:ptCount val="5"/>
                <c:pt idx="0">
                  <c:v>Transferências Financeiras da Prefeitura</c:v>
                </c:pt>
                <c:pt idx="1">
                  <c:v> Transferências de Recursos - Sus</c:v>
                </c:pt>
                <c:pt idx="2">
                  <c:v> Transferências de Recursos - Estado</c:v>
                </c:pt>
                <c:pt idx="3">
                  <c:v> Transferências de Recursos - Outros</c:v>
                </c:pt>
                <c:pt idx="4">
                  <c:v> Recursos de Rendimentos</c:v>
                </c:pt>
              </c:strCache>
            </c:strRef>
          </c:cat>
          <c:val>
            <c:numRef>
              <c:f>grafico!$D$6:$D$12</c:f>
              <c:numCache>
                <c:formatCode>#,##0.00</c:formatCode>
                <c:ptCount val="7"/>
                <c:pt idx="0">
                  <c:v>14651952.859999999</c:v>
                </c:pt>
                <c:pt idx="1">
                  <c:v>9545176.0899999943</c:v>
                </c:pt>
                <c:pt idx="2">
                  <c:v>677375.63</c:v>
                </c:pt>
                <c:pt idx="3">
                  <c:v>0.65000000000000036</c:v>
                </c:pt>
                <c:pt idx="4">
                  <c:v>114761.65000000002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1227-4440-B65C-44DBF2723D8F}"/>
            </c:ext>
          </c:extLst>
        </c:ser>
        <c:dLbls>
          <c:showCatName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5"/>
        <c:delete val="1"/>
      </c:legendEntry>
      <c:legendEntry>
        <c:idx val="6"/>
        <c:delete val="1"/>
      </c:legendEntry>
      <c:layout/>
      <c:overlay val="1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</cdr:x>
      <cdr:y>0.10994</cdr:y>
    </cdr:from>
    <cdr:to>
      <cdr:x>0.49685</cdr:x>
      <cdr:y>0.15706</cdr:y>
    </cdr:to>
    <cdr:cxnSp macro="">
      <cdr:nvCxnSpPr>
        <cdr:cNvPr id="3" name="Conector de Seta Reta 2">
          <a:extLst xmlns:a="http://schemas.openxmlformats.org/drawingml/2006/main">
            <a:ext uri="{FF2B5EF4-FFF2-40B4-BE49-F238E27FC236}">
              <a16:creationId xmlns:a16="http://schemas.microsoft.com/office/drawing/2014/main" xmlns="" id="{5FE8FE44-4E53-CE27-886F-014B7659420C}"/>
            </a:ext>
          </a:extLst>
        </cdr:cNvPr>
        <cdr:cNvCxnSpPr/>
      </cdr:nvCxnSpPr>
      <cdr:spPr>
        <a:xfrm xmlns:a="http://schemas.openxmlformats.org/drawingml/2006/main">
          <a:off x="5151453" y="504056"/>
          <a:ext cx="72008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0.5174</cdr:x>
      <cdr:y>0.10994</cdr:y>
    </cdr:from>
    <cdr:to>
      <cdr:x>0.5311</cdr:x>
      <cdr:y>0.15706</cdr:y>
    </cdr:to>
    <cdr:cxnSp macro="">
      <cdr:nvCxnSpPr>
        <cdr:cNvPr id="6" name="Conector de Seta Reta 5">
          <a:extLst xmlns:a="http://schemas.openxmlformats.org/drawingml/2006/main">
            <a:ext uri="{FF2B5EF4-FFF2-40B4-BE49-F238E27FC236}">
              <a16:creationId xmlns:a16="http://schemas.microsoft.com/office/drawing/2014/main" xmlns="" id="{F114A9EE-EE92-CAE5-B4DE-A7C82DC8393F}"/>
            </a:ext>
          </a:extLst>
        </cdr:cNvPr>
        <cdr:cNvCxnSpPr/>
      </cdr:nvCxnSpPr>
      <cdr:spPr>
        <a:xfrm xmlns:a="http://schemas.openxmlformats.org/drawingml/2006/main" flipH="1">
          <a:off x="5439485" y="504056"/>
          <a:ext cx="144016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344" y="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8F91B5E-4242-46BB-B898-F8084A78E960}" type="datetimeFigureOut">
              <a:rPr lang="pt-BR"/>
              <a:pPr>
                <a:defRPr/>
              </a:pPr>
              <a:t>19/02/26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78" tIns="46889" rIns="93778" bIns="46889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27" y="4716662"/>
            <a:ext cx="5439410" cy="4468417"/>
          </a:xfrm>
          <a:prstGeom prst="rect">
            <a:avLst/>
          </a:prstGeom>
        </p:spPr>
        <p:txBody>
          <a:bodyPr vert="horz" lIns="93778" tIns="46889" rIns="93778" bIns="46889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943160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344" y="9431603"/>
            <a:ext cx="2946348" cy="496492"/>
          </a:xfrm>
          <a:prstGeom prst="rect">
            <a:avLst/>
          </a:prstGeom>
        </p:spPr>
        <p:txBody>
          <a:bodyPr vert="horz" lIns="93778" tIns="46889" rIns="93778" bIns="468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638DDE4-34C3-4D5C-91B2-59A0285E87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696569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7923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293EFD9-50AF-CB03-4E46-7F856A9CF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BFEFDE93-A1C4-3425-E880-D86B51464B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B34D52A5-A4DF-B4D9-AEDB-2847A2639A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411D1641-140F-E221-3BA3-DA459EAFAD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2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8939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68B65CD-31FF-F0BB-2828-3D2562E15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0CD88C23-54DF-8FC6-D3C5-EA78ADBF2E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A6FA0BDA-E8AB-F61F-63DB-F896CAEFC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AEFC8A7D-D051-93CA-7141-D66A6AECF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3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0438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3C31059-EDD9-0C59-A001-4FB51DA18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9EB87BD5-EA92-D920-4FEF-50FCD17F1D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5F028591-0D60-6D9C-2528-822685AA50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28DEF4A7-A693-1676-F173-FCEA449936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4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1081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58976BE-F442-E3B4-B7B7-DBF89B285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48748DAC-2315-EAA4-0C62-264FDF8CF0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727760D0-2C4B-16E8-3735-84AADF6AEC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5D7C91E3-A2A5-C694-DFC1-D375337D35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5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2203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DCB88E1-A3E1-A7F9-7617-B4AA02E68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A57CFD2F-D770-35BC-CD36-DE80D152EE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8328E2FD-CB8E-41AA-918B-21E147314B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12F52F65-8706-04F0-F707-4ADEEAE2B2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2888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A367947-3067-C4F5-461C-9D366BD3E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F13B84A4-1C30-EC4C-E2E4-BE23EC3FF7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47636540-E95C-B0B7-357D-10719C5ABE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E8AA7EA9-2948-CA2D-FDEE-986DFA2C62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7554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89D6FF7-0411-4E03-5010-DF1287192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0ADCD99D-F9D2-40EB-8807-6429F4440D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278061D4-1B6A-3C03-BD0A-62E75CA07B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7D5CAC4A-8C58-B470-5F8E-2CA31C36AF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8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4062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4DE73C7-54D8-351B-B237-46DCA19A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="" xmlns:a16="http://schemas.microsoft.com/office/drawing/2014/main" id="{291EEFB5-CCEA-3C8C-9A36-DB6C150499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099" name="Espaço Reservado para Anotações 2">
            <a:extLst>
              <a:ext uri="{FF2B5EF4-FFF2-40B4-BE49-F238E27FC236}">
                <a16:creationId xmlns="" xmlns:a16="http://schemas.microsoft.com/office/drawing/2014/main" id="{D566B59C-1893-DD4A-50D3-56261157C7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="" xmlns:a16="http://schemas.microsoft.com/office/drawing/2014/main" id="{03B7ABB2-7F7A-6E4B-7A2A-986E35C4D4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532" indent="-28443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7742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2839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7936" indent="-22754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303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8130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13227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8323" indent="-22754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FA05FA25-C3E3-4F29-ABA1-CB4D2DE551AE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9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244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13D29-7F81-4B36-8CDE-6FE1F8DA2149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0C400-B6E3-4ABE-BEF0-6ADCA1897BF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61AA50-F080-44AD-9C56-17652FCBF488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CE66B3-CE23-4B66-899D-0F3D29CA226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E199C6-4E04-4CC3-B2FC-B5C5C6C887FB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22A119-4E1C-4228-ACD3-82B6C863CE3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21AA3-4F8E-4D45-AB80-10296D8D6813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3B73FB-44A7-41F1-B02F-2D2F0DB02CA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5D7C45-A470-4C45-B03A-94127BEC4E09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7EFD34-E57B-426D-83C5-A5105358473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65DE25-6F07-440C-9F53-37A7921FB288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322930-CEB2-4B4A-8DFD-701E2F9F7FB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F20F0-69E4-4D58-82E5-E40A5C00584F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84F30-DE38-44A3-A572-9A09DC441EA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4AB465-4AF4-460D-8DC4-A07C32EA1FDB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D9AB3C-5644-4602-9455-9441C4F11F0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144CA7-F2E0-4A4C-80F0-79B2A08D2B9F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8C6CE-E54A-4736-897D-0C6A586D23B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E551F6-B030-42C7-817A-9F87F660DAF0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DBA3E3-A702-446D-8EC2-5AAD32B4C49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C8DA50-DA3F-46A7-A7AA-0E5F98D992A9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9883C1-0344-4D84-88A9-078C8B9A4BA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8FFF85-4EDC-463D-B10E-E6D9502D7440}" type="datetime1">
              <a:rPr lang="pt-BR" smtClean="0"/>
              <a:pPr>
                <a:defRPr/>
              </a:pPr>
              <a:t>19/02/26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2D59EA-FFB9-458D-9215-8C036CFB324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janodemoraes.rj.gov.b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="" xmlns:a16="http://schemas.microsoft.com/office/drawing/2014/main" id="{DBA7B0CA-9072-B9FE-9341-5AA6A2E3F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59077738"/>
              </p:ext>
            </p:extLst>
          </p:nvPr>
        </p:nvGraphicFramePr>
        <p:xfrm>
          <a:off x="839416" y="1955525"/>
          <a:ext cx="10513168" cy="1833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3168">
                  <a:extLst>
                    <a:ext uri="{9D8B030D-6E8A-4147-A177-3AD203B41FA5}">
                      <a16:colId xmlns="" xmlns:a16="http://schemas.microsoft.com/office/drawing/2014/main" val="3470466628"/>
                    </a:ext>
                  </a:extLst>
                </a:gridCol>
              </a:tblGrid>
              <a:tr h="40555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Relatores: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9426932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Janaina de Carvalho Cunha Guzzo -</a:t>
                      </a:r>
                      <a:r>
                        <a:rPr lang="pt-BR" alt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Secretária de Saúde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3747066710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2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Marcelo Badini Gonçalves - Assessor</a:t>
                      </a: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672245668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r>
                        <a:rPr lang="pt-BR" altLang="pt-BR" sz="1600" b="0" dirty="0">
                          <a:latin typeface="+mn-lt"/>
                        </a:rPr>
                        <a:t>Evelin Gomes Campos </a:t>
                      </a:r>
                      <a:r>
                        <a:rPr lang="pt-BR" altLang="pt-BR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Contadora</a:t>
                      </a:r>
                      <a:endParaRPr lang="pt-B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2644000970"/>
                  </a:ext>
                </a:extLst>
              </a:tr>
              <a:tr h="356989">
                <a:tc>
                  <a:txBody>
                    <a:bodyPr/>
                    <a:lstStyle/>
                    <a:p>
                      <a:r>
                        <a:rPr lang="pt-BR" altLang="pt-BR" sz="1600" dirty="0">
                          <a:latin typeface="+mn-lt"/>
                        </a:rPr>
                        <a:t>Liana</a:t>
                      </a:r>
                      <a:r>
                        <a:rPr lang="pt-BR" altLang="pt-BR" sz="1600" baseline="0" dirty="0">
                          <a:latin typeface="+mn-lt"/>
                        </a:rPr>
                        <a:t> Tardin Monnerat Faria </a:t>
                      </a:r>
                      <a:r>
                        <a:rPr lang="pt-BR" altLang="pt-BR" sz="1600" dirty="0">
                          <a:latin typeface="+mn-lt"/>
                        </a:rPr>
                        <a:t>- Controladora Geral</a:t>
                      </a:r>
                      <a:endParaRPr lang="pt-BR" sz="1600" dirty="0"/>
                    </a:p>
                  </a:txBody>
                  <a:tcPr marL="68580" marR="7620" marT="7620" marB="0" anchor="ctr"/>
                </a:tc>
                <a:extLst>
                  <a:ext uri="{0D108BD9-81ED-4DB2-BD59-A6C34878D82A}">
                    <a16:rowId xmlns="" xmlns:a16="http://schemas.microsoft.com/office/drawing/2014/main" val="509331152"/>
                  </a:ext>
                </a:extLst>
              </a:tr>
            </a:tbl>
          </a:graphicData>
        </a:graphic>
      </p:graphicFrame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AFC5BF31-053C-4F5F-67E1-34BD841ED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8B3B2D76-E2F1-9BA7-7043-3282C0D2F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2" name="Seta para a direita listrada 1">
            <a:extLst>
              <a:ext uri="{FF2B5EF4-FFF2-40B4-BE49-F238E27FC236}">
                <a16:creationId xmlns="" xmlns:a16="http://schemas.microsoft.com/office/drawing/2014/main" id="{55599259-FB7A-C88A-2EAE-ED27258BFD29}"/>
              </a:ext>
            </a:extLst>
          </p:cNvPr>
          <p:cNvSpPr/>
          <p:nvPr/>
        </p:nvSpPr>
        <p:spPr>
          <a:xfrm>
            <a:off x="551384" y="5157887"/>
            <a:ext cx="249237" cy="287337"/>
          </a:xfrm>
          <a:prstGeom prst="strip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pt-BR" dirty="0"/>
          </a:p>
        </p:txBody>
      </p:sp>
      <p:sp>
        <p:nvSpPr>
          <p:cNvPr id="4" name="Retângulo de cantos arredondados 11">
            <a:extLst>
              <a:ext uri="{FF2B5EF4-FFF2-40B4-BE49-F238E27FC236}">
                <a16:creationId xmlns="" xmlns:a16="http://schemas.microsoft.com/office/drawing/2014/main" id="{555DF490-F021-E51E-272F-DE5EBFE9CADB}"/>
              </a:ext>
            </a:extLst>
          </p:cNvPr>
          <p:cNvSpPr/>
          <p:nvPr/>
        </p:nvSpPr>
        <p:spPr>
          <a:xfrm>
            <a:off x="839416" y="4513767"/>
            <a:ext cx="10513168" cy="157952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dirty="0">
                <a:solidFill>
                  <a:schemeClr val="tx1"/>
                </a:solidFill>
              </a:rPr>
              <a:t>Demonstrar a aplicação dos recursos mínimos em ações e serviços públicos de saúde do 3º Quadrimestre de 2025, para fins de verificação do cumprimento do disposto na Constituição Federal, e em conformidade com a Lei Complementar 141/2012.</a:t>
            </a:r>
          </a:p>
        </p:txBody>
      </p:sp>
      <p:sp>
        <p:nvSpPr>
          <p:cNvPr id="8" name="Retângulo de cantos arredondados 8">
            <a:extLst>
              <a:ext uri="{FF2B5EF4-FFF2-40B4-BE49-F238E27FC236}">
                <a16:creationId xmlns="" xmlns:a16="http://schemas.microsoft.com/office/drawing/2014/main" id="{99557166-285F-C855-0A66-690B2529AC8A}"/>
              </a:ext>
            </a:extLst>
          </p:cNvPr>
          <p:cNvSpPr/>
          <p:nvPr/>
        </p:nvSpPr>
        <p:spPr>
          <a:xfrm>
            <a:off x="1343472" y="4149080"/>
            <a:ext cx="2071688" cy="57606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2400" b="1" dirty="0">
                <a:solidFill>
                  <a:schemeClr val="bg1"/>
                </a:solidFill>
              </a:rPr>
              <a:t>Objetivos</a:t>
            </a:r>
            <a:r>
              <a:rPr lang="pt-BR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8F355EE3-66F5-008B-F940-5F99E2A305DB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14706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7B15C5B-BE21-2E36-2640-7837E070C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5465FEE6-89D7-B6E6-1EAB-BEAEEE74C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9FC745B3-E535-1B2E-01FE-23227BC6F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D3A53FD3-17E2-A006-72A0-28E61D55B3D9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9" name="Tabela 8">
            <a:extLst>
              <a:ext uri="{FF2B5EF4-FFF2-40B4-BE49-F238E27FC236}">
                <a16:creationId xmlns="" xmlns:a16="http://schemas.microsoft.com/office/drawing/2014/main" id="{39DA83DC-93E1-02B7-8488-F57EF29C50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90543008"/>
              </p:ext>
            </p:extLst>
          </p:nvPr>
        </p:nvGraphicFramePr>
        <p:xfrm>
          <a:off x="839414" y="1600200"/>
          <a:ext cx="10513168" cy="4525962"/>
        </p:xfrm>
        <a:graphic>
          <a:graphicData uri="http://schemas.openxmlformats.org/drawingml/2006/table">
            <a:tbl>
              <a:tblPr/>
              <a:tblGrid>
                <a:gridCol w="5679661">
                  <a:extLst>
                    <a:ext uri="{9D8B030D-6E8A-4147-A177-3AD203B41FA5}">
                      <a16:colId xmlns="" xmlns:a16="http://schemas.microsoft.com/office/drawing/2014/main" val="1098794302"/>
                    </a:ext>
                  </a:extLst>
                </a:gridCol>
                <a:gridCol w="1611169">
                  <a:extLst>
                    <a:ext uri="{9D8B030D-6E8A-4147-A177-3AD203B41FA5}">
                      <a16:colId xmlns="" xmlns:a16="http://schemas.microsoft.com/office/drawing/2014/main" val="1525450475"/>
                    </a:ext>
                  </a:extLst>
                </a:gridCol>
                <a:gridCol w="1611169">
                  <a:extLst>
                    <a:ext uri="{9D8B030D-6E8A-4147-A177-3AD203B41FA5}">
                      <a16:colId xmlns="" xmlns:a16="http://schemas.microsoft.com/office/drawing/2014/main" val="4197309339"/>
                    </a:ext>
                  </a:extLst>
                </a:gridCol>
                <a:gridCol w="1611169">
                  <a:extLst>
                    <a:ext uri="{9D8B030D-6E8A-4147-A177-3AD203B41FA5}">
                      <a16:colId xmlns="" xmlns:a16="http://schemas.microsoft.com/office/drawing/2014/main" val="918516904"/>
                    </a:ext>
                  </a:extLst>
                </a:gridCol>
              </a:tblGrid>
              <a:tr h="501546">
                <a:tc gridSpan="4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DESEMPENHO DAS RECEITAS CORRENTES</a:t>
                      </a:r>
                    </a:p>
                  </a:txBody>
                  <a:tcPr marL="6025" marR="6025" marT="60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07425721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RECEITAS CORRENTES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ORÇADO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ARRECADADO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RESULTADO 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9332733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Rendimento Depósito Bancário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138.700,00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114.761,65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82,74%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33795508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 Recursos SUS - Atenção Básica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2.010.000,00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5.493.159,20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273,29%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83156230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 Recursos SUS - Média Alta Complexidade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1.212.159,48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2.441.841,96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201,45%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67644272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 Recursos SUS - Vigilância em Saúde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250.000,00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487.852,58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195,14%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71679033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 Recursos SUS - Assistência Farmacêutica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107.252,71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107,25%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72259826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 Recursos SUS - Gestão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827.698,86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1.015.069,64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122,64%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79588765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 Recursos SUS - Outros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75075921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Transferências de Recursos do Estado para a Saúde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1.314.000,00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677.375,63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51,55%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94043749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Outras Receitas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0,65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0,07%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66063468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TOTAL DA RECEITA CORRENTE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5.854.558,34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10.337.314,02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176,57%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98662456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5" marR="6025" marT="60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5" marR="6025" marT="60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5" marR="6025" marT="60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5" marR="6025" marT="60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6236339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RECEITA DE CAPITAL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ORÇADO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ARRECADADO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RESULTADO 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50391351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Transferências de Convênios da União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44301970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Outras Transferências da União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4756635"/>
                  </a:ext>
                </a:extLst>
              </a:tr>
              <a:tr h="25152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TOTAL DA RECEITA DE CAPITAL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2.000,00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0,00%</a:t>
                      </a:r>
                    </a:p>
                  </a:txBody>
                  <a:tcPr marL="6025" marR="6025" marT="60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52059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7635415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A7D803C-6599-E0D8-20B6-1255FA83C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5CA53F52-7BD9-8AF0-7E2F-57FFEF4DB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0E804755-3724-27CD-B61B-DF7BF987A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16D3E4E3-BCD4-E024-BF49-1AB062F300F5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72E70303-2EE8-3F78-06D4-72EC9EC12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92016376"/>
              </p:ext>
            </p:extLst>
          </p:nvPr>
        </p:nvGraphicFramePr>
        <p:xfrm>
          <a:off x="839414" y="1600196"/>
          <a:ext cx="10513167" cy="3738436"/>
        </p:xfrm>
        <a:graphic>
          <a:graphicData uri="http://schemas.openxmlformats.org/drawingml/2006/table">
            <a:tbl>
              <a:tblPr/>
              <a:tblGrid>
                <a:gridCol w="6707621">
                  <a:extLst>
                    <a:ext uri="{9D8B030D-6E8A-4147-A177-3AD203B41FA5}">
                      <a16:colId xmlns="" xmlns:a16="http://schemas.microsoft.com/office/drawing/2014/main" val="358725594"/>
                    </a:ext>
                  </a:extLst>
                </a:gridCol>
                <a:gridCol w="1902773">
                  <a:extLst>
                    <a:ext uri="{9D8B030D-6E8A-4147-A177-3AD203B41FA5}">
                      <a16:colId xmlns="" xmlns:a16="http://schemas.microsoft.com/office/drawing/2014/main" val="3689794831"/>
                    </a:ext>
                  </a:extLst>
                </a:gridCol>
                <a:gridCol w="1902773">
                  <a:extLst>
                    <a:ext uri="{9D8B030D-6E8A-4147-A177-3AD203B41FA5}">
                      <a16:colId xmlns="" xmlns:a16="http://schemas.microsoft.com/office/drawing/2014/main" val="1185311282"/>
                    </a:ext>
                  </a:extLst>
                </a:gridCol>
              </a:tblGrid>
              <a:tr h="392588">
                <a:tc grid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DESEMPENHO DAS RECEITAS</a:t>
                      </a:r>
                    </a:p>
                  </a:txBody>
                  <a:tcPr marL="4716" marR="4716" marT="47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65031460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ORÇADO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ARRECADADO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88516668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Receita Corrente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5.854.558,34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10.337.314,02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34465733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Receita de Capital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2.000,00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1221461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DAS RECEITAS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5.856.558,34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10.337.314,02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89180963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Transferências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Financeiras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da 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Prefeitura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13.939.688,70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14.651.952,86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61810371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DE TRANSFERÊNCIAS FINANCEIRAS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13.939.688,70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14.651.952,86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62647507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GERAL DAS RECEITAS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19.796.247,04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24.989.266,88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45880311"/>
                  </a:ext>
                </a:extLst>
              </a:tr>
              <a:tr h="19688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6" marR="4716" marT="47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6" marR="4716" marT="47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7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16" marR="4716" marT="47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72268321"/>
                  </a:ext>
                </a:extLst>
              </a:tr>
              <a:tr h="392588">
                <a:tc grid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COMPARATIVO FUNDO A FUNDO / ESTADO / PRÓPRIOS MUNICIPAIS</a:t>
                      </a:r>
                    </a:p>
                  </a:txBody>
                  <a:tcPr marL="4716" marR="4716" marT="47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47177261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ARRECADADO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52190714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Transferências Financeiras da Prefeitura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14.651.952,86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30005393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Transferências de Recursos - Sus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9.545.176,09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34575626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Transferências de Recursos - Estado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677.375,63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0879629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Transferências de Recursos - Outros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0,65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04907274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Recursos de Rendimentos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114.761,65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02041325"/>
                  </a:ext>
                </a:extLst>
              </a:tr>
              <a:tr h="196884">
                <a:tc grid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GERAL DAS RECEITAS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24.989.266,88</a:t>
                      </a:r>
                    </a:p>
                  </a:txBody>
                  <a:tcPr marL="4716" marR="4716" marT="47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44444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2352401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F239617-9740-0FC1-744F-7FC3FCF22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38D59A20-3DBD-1559-336A-7118E120A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79B8CD03-D719-102B-9B74-A025B8869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FD88C4A2-455F-5BBB-95E0-C5F48831F5E5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00000000-0008-0000-02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64985951"/>
              </p:ext>
            </p:extLst>
          </p:nvPr>
        </p:nvGraphicFramePr>
        <p:xfrm>
          <a:off x="872539" y="1556792"/>
          <a:ext cx="10513167" cy="4584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266819693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A15DB85-FDFC-F75B-22E9-1FF1EFFEB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3E5EE523-7584-E8EA-3A68-D4F48FEBA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DEE7158B-5A31-FD30-F189-FC42E4A25E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56060784-3B5D-7B7A-3FF9-3EB45CE75D16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446D515D-C5D4-7F77-5D6F-04E287A4D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45786143"/>
              </p:ext>
            </p:extLst>
          </p:nvPr>
        </p:nvGraphicFramePr>
        <p:xfrm>
          <a:off x="839414" y="1600197"/>
          <a:ext cx="10513166" cy="4525969"/>
        </p:xfrm>
        <a:graphic>
          <a:graphicData uri="http://schemas.openxmlformats.org/drawingml/2006/table">
            <a:tbl>
              <a:tblPr/>
              <a:tblGrid>
                <a:gridCol w="5672945">
                  <a:extLst>
                    <a:ext uri="{9D8B030D-6E8A-4147-A177-3AD203B41FA5}">
                      <a16:colId xmlns="" xmlns:a16="http://schemas.microsoft.com/office/drawing/2014/main" val="2777566130"/>
                    </a:ext>
                  </a:extLst>
                </a:gridCol>
                <a:gridCol w="1613407">
                  <a:extLst>
                    <a:ext uri="{9D8B030D-6E8A-4147-A177-3AD203B41FA5}">
                      <a16:colId xmlns="" xmlns:a16="http://schemas.microsoft.com/office/drawing/2014/main" val="163574051"/>
                    </a:ext>
                  </a:extLst>
                </a:gridCol>
                <a:gridCol w="1613407">
                  <a:extLst>
                    <a:ext uri="{9D8B030D-6E8A-4147-A177-3AD203B41FA5}">
                      <a16:colId xmlns="" xmlns:a16="http://schemas.microsoft.com/office/drawing/2014/main" val="1249260390"/>
                    </a:ext>
                  </a:extLst>
                </a:gridCol>
                <a:gridCol w="1613407">
                  <a:extLst>
                    <a:ext uri="{9D8B030D-6E8A-4147-A177-3AD203B41FA5}">
                      <a16:colId xmlns="" xmlns:a16="http://schemas.microsoft.com/office/drawing/2014/main" val="1302309606"/>
                    </a:ext>
                  </a:extLst>
                </a:gridCol>
              </a:tblGrid>
              <a:tr h="564263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DEMONSTRATIVO DA EXECUÇÃO ORÇAMENTÁRIA POR ELEMENTO DA DESPESA</a:t>
                      </a:r>
                    </a:p>
                  </a:txBody>
                  <a:tcPr marL="6778" marR="6778" marT="67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4429038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DESPESAS CORRENTES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EMPENHADO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LIQUIDADO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PAGO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533797642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Vencimentos e Vantagens Fixas - Pessoal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7.662.821,87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7.662.821,87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6.083.395,07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79658777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Obrigações Patronais INSS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306.140,49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306.140,49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306.140,49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60478750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Obrigações Patronais RPPS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561.183,26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561.183,26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561.183,26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13111577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Transf. Instit. Privadas sem Fins Lucrativos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2.241.428,99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2.241.428,99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2.241.428,99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85763351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Diárias Civil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564.404,78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564.404,78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559.101,11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46784640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Material de Consumo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2.019.060,37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1.425.913,44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1.419.254,95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52255999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Material de Distribuição Gratuita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1.321.306,33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1.145.004,22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1.129.804,61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16570363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Outros Serv. Terceiros - Pessoa Física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147.388,00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113.491,00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112.791,00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07270903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Outros Serv. Terceiros - Pessoa Jurídica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10.026.084,04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9.635.112,44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9.536.394,18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94815975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Outros Auxílios Financeiros Pessoa Física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161.752,89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138.052,89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138.052,89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17105330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Sentenças Judiciais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1.234.624,37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1.169.765,67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1.160.176,55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05062785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Equipamento e Material Permanente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35.481,89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70225059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TOTAL GERAL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26.281.677,28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24.963.319,05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23.247.723,10</a:t>
                      </a:r>
                    </a:p>
                  </a:txBody>
                  <a:tcPr marL="6778" marR="6778" marT="677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2787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92242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E3F80ED-973F-17DD-D71F-4917E4C6E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F30176B8-D652-47DA-0166-08A7F4A98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F76EEC8D-EEF5-2761-F292-094BEDE39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F281D627-324B-48E6-228A-E5A650721ED5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042DA744-57EE-02AF-65BC-8CAA77A522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35765718"/>
              </p:ext>
            </p:extLst>
          </p:nvPr>
        </p:nvGraphicFramePr>
        <p:xfrm>
          <a:off x="839415" y="1600198"/>
          <a:ext cx="10513167" cy="4541326"/>
        </p:xfrm>
        <a:graphic>
          <a:graphicData uri="http://schemas.openxmlformats.org/drawingml/2006/table">
            <a:tbl>
              <a:tblPr/>
              <a:tblGrid>
                <a:gridCol w="5679660">
                  <a:extLst>
                    <a:ext uri="{9D8B030D-6E8A-4147-A177-3AD203B41FA5}">
                      <a16:colId xmlns="" xmlns:a16="http://schemas.microsoft.com/office/drawing/2014/main" val="1412488202"/>
                    </a:ext>
                  </a:extLst>
                </a:gridCol>
                <a:gridCol w="1611169">
                  <a:extLst>
                    <a:ext uri="{9D8B030D-6E8A-4147-A177-3AD203B41FA5}">
                      <a16:colId xmlns="" xmlns:a16="http://schemas.microsoft.com/office/drawing/2014/main" val="3749473956"/>
                    </a:ext>
                  </a:extLst>
                </a:gridCol>
                <a:gridCol w="1611169">
                  <a:extLst>
                    <a:ext uri="{9D8B030D-6E8A-4147-A177-3AD203B41FA5}">
                      <a16:colId xmlns="" xmlns:a16="http://schemas.microsoft.com/office/drawing/2014/main" val="2554930433"/>
                    </a:ext>
                  </a:extLst>
                </a:gridCol>
                <a:gridCol w="1611169">
                  <a:extLst>
                    <a:ext uri="{9D8B030D-6E8A-4147-A177-3AD203B41FA5}">
                      <a16:colId xmlns="" xmlns:a16="http://schemas.microsoft.com/office/drawing/2014/main" val="2811582048"/>
                    </a:ext>
                  </a:extLst>
                </a:gridCol>
              </a:tblGrid>
              <a:tr h="503415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DEMONSTRATIVO DA EXECUÇÃO ORÇAMENTÁRIA POR SUBFUNÇÃO</a:t>
                      </a:r>
                    </a:p>
                  </a:txBody>
                  <a:tcPr marL="6027" marR="6027" marT="60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96165503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DESPESAS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EMPENHADO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LIQUIDADO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PAGO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72496540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Administração Geral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6.599.668,44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6.468.108,21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5.575.871,26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89492193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Atenção Básica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8.111.918,97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7.661.057,66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7.043.576,50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65118175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Assistência Hospitalar e Ambulatorial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10.924.940,09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10.192.426,40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10.113.292,24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49845883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Vigilância Sanitária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197.307,80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193.884,80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159.289,80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78622430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Vigilância Epidemiológica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447.841,98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447.841,98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355.693,30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85459215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GERAL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26.281.677,28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24.963.319,05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23.247.723,10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60811162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7" marR="6027" marT="60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7" marR="6027" marT="60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7" marR="6027" marT="60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027" marR="6027" marT="602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73939871"/>
                  </a:ext>
                </a:extLst>
              </a:tr>
              <a:tr h="503415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DEMONSTRATIVO DA DESPESA POR FONTE DE RECURSO</a:t>
                      </a:r>
                    </a:p>
                  </a:txBody>
                  <a:tcPr marL="6027" marR="6027" marT="602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77600060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RECURSOS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EMPENHADO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LIQUIDADO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37766412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Impostos e Transferências - Ordinários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14.070.673,76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13.869.976,51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12.336.452,56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18526526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Receita de Transferência do SUS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8.014.506,05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7.185.495,52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7.039.771,44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93434885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Receita de Transferência do Estado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542.103,08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524.196,32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522.025,04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93121159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Transferências de Recursos - Royalties + Pré-Sal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3.654.394,39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3.383.650,70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3.349.474,06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2603943"/>
                  </a:ext>
                </a:extLst>
              </a:tr>
              <a:tr h="25246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GERAL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26.281.677,28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24.963.319,05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23.247.723,10</a:t>
                      </a:r>
                    </a:p>
                  </a:txBody>
                  <a:tcPr marL="6027" marR="6027" marT="60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4029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0738961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47D1AF-8BCF-F637-8222-AC8682011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7FB428FC-94C4-179F-9180-A6E54E455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A69A221B-9D37-CA77-160D-852C9BA7DF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32267BC6-BF5C-94B5-C63F-04100B3C257A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="" xmlns:a16="http://schemas.microsoft.com/office/drawing/2014/main" id="{E69C8FB0-B703-F1FA-1E52-DE1C35C70FCF}"/>
              </a:ext>
            </a:extLst>
          </p:cNvPr>
          <p:cNvSpPr txBox="1">
            <a:spLocks/>
          </p:cNvSpPr>
          <p:nvPr/>
        </p:nvSpPr>
        <p:spPr>
          <a:xfrm>
            <a:off x="839416" y="1725364"/>
            <a:ext cx="10513167" cy="4074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Aft>
                <a:spcPts val="0"/>
              </a:spcAft>
              <a:buFontTx/>
              <a:buNone/>
            </a:pPr>
            <a:r>
              <a:rPr lang="pt-BR" altLang="pt-BR" sz="1800" dirty="0">
                <a:cs typeface="Arial" panose="020B0604020202020204" pitchFamily="34" charset="0"/>
              </a:rPr>
              <a:t>Emenda Constitucional Nº 29/2000 e disposições do ADCT Art. 77 - Mínimo de 15%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A6AADA72-2B2A-C7DF-E95E-336CA1A629CD}"/>
              </a:ext>
            </a:extLst>
          </p:cNvPr>
          <p:cNvSpPr/>
          <p:nvPr/>
        </p:nvSpPr>
        <p:spPr>
          <a:xfrm>
            <a:off x="839416" y="2255961"/>
            <a:ext cx="1044115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000" b="1" dirty="0">
                <a:latin typeface="+mn-lt"/>
              </a:rPr>
              <a:t>O total das receitas, que servem de base de cálculo para apuração dos gastos com SAÚDE, apresentou um montante de 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R$ 66.968.304,40</a:t>
            </a:r>
            <a:r>
              <a:rPr lang="pt-BR" sz="3000" b="1" dirty="0">
                <a:latin typeface="+mn-lt"/>
              </a:rPr>
              <a:t>,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 </a:t>
            </a:r>
            <a:r>
              <a:rPr lang="pt-BR" sz="3000" b="1" dirty="0">
                <a:latin typeface="+mn-lt"/>
              </a:rPr>
              <a:t>enquanto que as despesas pagas somaram o montante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R$ 13.860.732,92</a:t>
            </a:r>
            <a:r>
              <a:rPr lang="pt-BR" sz="3000" b="1" dirty="0">
                <a:latin typeface="+mn-lt"/>
              </a:rPr>
              <a:t>, o que corresponde ao percentual alcançado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20,70%</a:t>
            </a:r>
            <a:r>
              <a:rPr lang="pt-BR" sz="3000" b="1" dirty="0">
                <a:latin typeface="+mn-lt"/>
              </a:rPr>
              <a:t> no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3º Quadrimestre de 2025</a:t>
            </a:r>
            <a:r>
              <a:rPr lang="pt-BR" sz="3000" b="1" dirty="0">
                <a:latin typeface="+mn-lt"/>
              </a:rPr>
              <a:t>.</a:t>
            </a:r>
          </a:p>
          <a:p>
            <a:pPr algn="just"/>
            <a:r>
              <a:rPr lang="pt-BR" sz="3000" b="1" dirty="0">
                <a:latin typeface="+mn-lt"/>
              </a:rPr>
              <a:t>O total de despesas pagas em Saúde, juntamente com os repasses do SUS, alcançou o montante de </a:t>
            </a:r>
            <a:r>
              <a:rPr lang="pt-BR" sz="3000" b="1" dirty="0">
                <a:solidFill>
                  <a:srgbClr val="0000FF"/>
                </a:solidFill>
                <a:latin typeface="+mn-lt"/>
              </a:rPr>
              <a:t>R$ 43.340.572,61</a:t>
            </a:r>
            <a:r>
              <a:rPr lang="pt-BR" sz="3000" b="1" dirty="0">
                <a:latin typeface="+mn-lt"/>
              </a:rPr>
              <a:t>. </a:t>
            </a:r>
          </a:p>
          <a:p>
            <a:pPr algn="just"/>
            <a:r>
              <a:rPr lang="pt-BR" sz="2600" b="1" dirty="0">
                <a:latin typeface="+mn-lt"/>
              </a:rPr>
              <a:t>Ressalta-se que o atingimento do percentual mínimo é de </a:t>
            </a:r>
            <a:r>
              <a:rPr lang="pt-BR" sz="2600" b="1" dirty="0">
                <a:solidFill>
                  <a:srgbClr val="0000FF"/>
                </a:solidFill>
                <a:latin typeface="+mn-lt"/>
              </a:rPr>
              <a:t>15%</a:t>
            </a:r>
            <a:r>
              <a:rPr lang="pt-BR" sz="2600" b="1" dirty="0">
                <a:latin typeface="+mn-lt"/>
              </a:rPr>
              <a:t> ao ano.</a:t>
            </a:r>
          </a:p>
        </p:txBody>
      </p:sp>
    </p:spTree>
    <p:extLst>
      <p:ext uri="{BB962C8B-B14F-4D97-AF65-F5344CB8AC3E}">
        <p14:creationId xmlns="" xmlns:p14="http://schemas.microsoft.com/office/powerpoint/2010/main" val="211922057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2A08505-C4B2-FFBC-D93F-B9F6344A6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3">
            <a:extLst>
              <a:ext uri="{FF2B5EF4-FFF2-40B4-BE49-F238E27FC236}">
                <a16:creationId xmlns="" xmlns:a16="http://schemas.microsoft.com/office/drawing/2014/main" id="{5FE4244A-9397-E2F6-B9A9-7B3D20FC7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930D1866-9EAA-D7E1-008B-6773D0C4F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  <p:sp>
        <p:nvSpPr>
          <p:cNvPr id="10" name="Retângulo de cantos arredondados 10">
            <a:extLst>
              <a:ext uri="{FF2B5EF4-FFF2-40B4-BE49-F238E27FC236}">
                <a16:creationId xmlns="" xmlns:a16="http://schemas.microsoft.com/office/drawing/2014/main" id="{143E4E4D-3D53-357B-DA49-35AA23DFC3AF}"/>
              </a:ext>
            </a:extLst>
          </p:cNvPr>
          <p:cNvSpPr/>
          <p:nvPr/>
        </p:nvSpPr>
        <p:spPr>
          <a:xfrm>
            <a:off x="839416" y="260648"/>
            <a:ext cx="10513168" cy="120000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FUNDO MUNICIPAL DE SAÚDE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pt-BR" sz="3600" b="1" dirty="0">
                <a:solidFill>
                  <a:schemeClr val="bg1"/>
                </a:solidFill>
              </a:rPr>
              <a:t>AUDIÊNCIA PÚBLICA - 3º QUADRIMESTRE 2025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500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pt-BR" sz="1600" dirty="0">
              <a:solidFill>
                <a:schemeClr val="bg1"/>
              </a:solidFill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173F9B4C-0CEE-B314-7A24-5C4F7BD7B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6433334"/>
              </p:ext>
            </p:extLst>
          </p:nvPr>
        </p:nvGraphicFramePr>
        <p:xfrm>
          <a:off x="839415" y="1700808"/>
          <a:ext cx="10513168" cy="4440718"/>
        </p:xfrm>
        <a:graphic>
          <a:graphicData uri="http://schemas.openxmlformats.org/drawingml/2006/table">
            <a:tbl>
              <a:tblPr/>
              <a:tblGrid>
                <a:gridCol w="1184619">
                  <a:extLst>
                    <a:ext uri="{9D8B030D-6E8A-4147-A177-3AD203B41FA5}">
                      <a16:colId xmlns="" xmlns:a16="http://schemas.microsoft.com/office/drawing/2014/main" val="2615156520"/>
                    </a:ext>
                  </a:extLst>
                </a:gridCol>
                <a:gridCol w="7786742">
                  <a:extLst>
                    <a:ext uri="{9D8B030D-6E8A-4147-A177-3AD203B41FA5}">
                      <a16:colId xmlns="" xmlns:a16="http://schemas.microsoft.com/office/drawing/2014/main" val="1863661743"/>
                    </a:ext>
                  </a:extLst>
                </a:gridCol>
                <a:gridCol w="1541807">
                  <a:extLst>
                    <a:ext uri="{9D8B030D-6E8A-4147-A177-3AD203B41FA5}">
                      <a16:colId xmlns="" xmlns:a16="http://schemas.microsoft.com/office/drawing/2014/main" val="2809798490"/>
                    </a:ext>
                  </a:extLst>
                </a:gridCol>
              </a:tblGrid>
              <a:tr h="692303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DISPONIBILIDADES FINANCEIRAS LÍQUIDAS EM </a:t>
                      </a:r>
                      <a:r>
                        <a:rPr lang="pt-B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31/12/2025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58849628"/>
                  </a:ext>
                </a:extLst>
              </a:tr>
              <a:tr h="347191">
                <a:tc grid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VALOR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62051433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1.500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Recursos Vinculados de Impostos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7.501,40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67683910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1.600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Fundo a Fundo SUS - Bloco Manutenção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54.642,15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85703991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1.601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Fundo a Fundo SUS - Bloco de Estruturação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375,72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85153396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1.604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ACS e ACE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72303065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1.605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Complemento Piso Enfermagem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98.587,37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93896099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1.621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Fundo a Fundo SUS – Estado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178.262,64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02676056"/>
                  </a:ext>
                </a:extLst>
              </a:tr>
              <a:tr h="34719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1.635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Royalties Petróleo - Pré-Sal  Saúde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78.440,09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5471728"/>
                  </a:ext>
                </a:extLst>
              </a:tr>
              <a:tr h="62369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1.704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Transferências da União Referentes a Compensações Financeiras pela  Exploração de Recursos Naturais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37.415,07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68951902"/>
                  </a:ext>
                </a:extLst>
              </a:tr>
              <a:tr h="347191">
                <a:tc gridSpan="2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TOTAL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455.224,44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9212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5840181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A4D822A-C00F-1220-A7AD-8C2417570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271464" y="715108"/>
            <a:ext cx="98650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0070C0"/>
                </a:solidFill>
                <a:latin typeface="+mn-lt"/>
                <a:cs typeface="Arial" panose="020B0604020202020204" pitchFamily="34" charset="0"/>
              </a:rPr>
              <a:t>Obrigado a todos pela presença!</a:t>
            </a:r>
          </a:p>
        </p:txBody>
      </p:sp>
      <p:sp>
        <p:nvSpPr>
          <p:cNvPr id="2" name="Retângulo 1"/>
          <p:cNvSpPr/>
          <p:nvPr/>
        </p:nvSpPr>
        <p:spPr>
          <a:xfrm>
            <a:off x="1271464" y="2060848"/>
            <a:ext cx="98650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dirty="0">
                <a:latin typeface="+mn-lt"/>
                <a:cs typeface="Arial" panose="020B0604020202020204" pitchFamily="34" charset="0"/>
              </a:rPr>
              <a:t>Esta apresentação estará disponível no Site Oficial da Prefeitura, no seguinte endereço eletrônico: </a:t>
            </a:r>
            <a:r>
              <a:rPr lang="pt-BR" sz="3000" dirty="0">
                <a:latin typeface="+mn-lt"/>
                <a:cs typeface="Arial" panose="020B0604020202020204" pitchFamily="34" charset="0"/>
                <a:hlinkClick r:id="rId3"/>
              </a:rPr>
              <a:t>https://www.trajanodemoraes.rj.gov.br</a:t>
            </a:r>
            <a:r>
              <a:rPr lang="pt-BR" sz="3000" dirty="0">
                <a:solidFill>
                  <a:srgbClr val="0000FF"/>
                </a:solidFill>
                <a:latin typeface="+mn-lt"/>
                <a:cs typeface="Arial" panose="020B0604020202020204" pitchFamily="34" charset="0"/>
              </a:rPr>
              <a:t>/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000" dirty="0">
              <a:latin typeface="+mn-lt"/>
              <a:cs typeface="Arial" panose="020B060402020202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dirty="0">
                <a:latin typeface="+mn-lt"/>
                <a:cs typeface="Arial" panose="020B0604020202020204" pitchFamily="34" charset="0"/>
              </a:rPr>
              <a:t>Quaisquer dúvidas que possam persistir quanto aos números ora apresentados, a Prefeitura Municipal de Trajano de Moraes-RJ e a Secretaria Municipal de Saúde encontram-se à disposição para os devidos esclarecimentos</a:t>
            </a:r>
            <a:r>
              <a:rPr lang="pt-BR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BEE1576B-335C-C009-AE09-B145C0F28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5" y="6597932"/>
            <a:ext cx="23762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800" dirty="0">
                <a:latin typeface="+mj-lt"/>
              </a:rPr>
              <a:t>Fonte: Contabilidade - 3º Quadrimestre de 2025</a:t>
            </a:r>
          </a:p>
        </p:txBody>
      </p:sp>
      <p:pic>
        <p:nvPicPr>
          <p:cNvPr id="6" name="Imagem 5" descr="Texto&#10;&#10;O conteúdo gerado por IA pode estar incorreto.">
            <a:extLst>
              <a:ext uri="{FF2B5EF4-FFF2-40B4-BE49-F238E27FC236}">
                <a16:creationId xmlns="" xmlns:a16="http://schemas.microsoft.com/office/drawing/2014/main" id="{BAE36CF2-DD5D-FB34-5430-76BFD0A5BF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4472" y="6141522"/>
            <a:ext cx="1794874" cy="7020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4055455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16843</TotalTime>
  <Words>890</Words>
  <Application>Microsoft Office PowerPoint</Application>
  <PresentationFormat>Personalizar</PresentationFormat>
  <Paragraphs>373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luiz.augusto</cp:lastModifiedBy>
  <cp:revision>2376</cp:revision>
  <cp:lastPrinted>2022-09-29T12:32:18Z</cp:lastPrinted>
  <dcterms:created xsi:type="dcterms:W3CDTF">2012-12-26T18:39:45Z</dcterms:created>
  <dcterms:modified xsi:type="dcterms:W3CDTF">2026-02-19T12:02:40Z</dcterms:modified>
</cp:coreProperties>
</file>