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0" r:id="rId4"/>
    <p:sldId id="261" r:id="rId5"/>
    <p:sldId id="262" r:id="rId6"/>
    <p:sldId id="282" r:id="rId7"/>
    <p:sldId id="263" r:id="rId8"/>
    <p:sldId id="281" r:id="rId9"/>
    <p:sldId id="265" r:id="rId10"/>
  </p:sldIdLst>
  <p:sldSz cx="9144000" cy="6858000" type="screen4x3"/>
  <p:notesSz cx="6797675" cy="9929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24" autoAdjust="0"/>
  </p:normalViewPr>
  <p:slideViewPr>
    <p:cSldViewPr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z.augusto\Documents\2024\Audi&#234;ncias\planilhas%20saude%20grafic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Fontes de Finaciamento Saúde</a:t>
            </a:r>
          </a:p>
        </c:rich>
      </c:tx>
      <c:layout/>
      <c:spPr>
        <a:noFill/>
        <a:ln>
          <a:noFill/>
        </a:ln>
        <a:effectLst/>
      </c:spPr>
    </c:title>
    <c:view3D>
      <c:rotX val="50"/>
      <c:depthPercent val="100"/>
      <c:perspective val="6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758-43D3-9F2F-56A3CFDED8B8}"/>
              </c:ext>
            </c:extLst>
          </c:dPt>
          <c:dPt>
            <c:idx val="1"/>
            <c:spPr>
              <a:solidFill>
                <a:srgbClr val="CC00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758-43D3-9F2F-56A3CFDED8B8}"/>
              </c:ext>
            </c:extLst>
          </c:dPt>
          <c:dPt>
            <c:idx val="2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758-43D3-9F2F-56A3CFDED8B8}"/>
              </c:ext>
            </c:extLst>
          </c:dPt>
          <c:dPt>
            <c:idx val="3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B4B-4403-A8F8-605CEF7A72D3}"/>
              </c:ext>
            </c:extLst>
          </c:dPt>
          <c:dLbls>
            <c:dLbl>
              <c:idx val="0"/>
              <c:layout>
                <c:manualLayout>
                  <c:x val="-0.10730589749185723"/>
                  <c:y val="1.6985141790269609E-2"/>
                </c:manualLayout>
              </c:layout>
              <c:dLblPos val="inEnd"/>
              <c:showCatName val="1"/>
              <c:showPercent val="1"/>
            </c:dLbl>
            <c:dLbl>
              <c:idx val="3"/>
              <c:layout>
                <c:manualLayout>
                  <c:x val="1.5981729413680822E-2"/>
                  <c:y val="-1.1323427860179739E-2"/>
                </c:manualLayout>
              </c:layout>
              <c:dLblPos val="inEnd"/>
              <c:showCatName val="1"/>
              <c:showPercent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Planilha3!$C$6:$C$9</c:f>
              <c:strCache>
                <c:ptCount val="4"/>
                <c:pt idx="0">
                  <c:v>Impostos e Transferências - Ordinários</c:v>
                </c:pt>
                <c:pt idx="1">
                  <c:v>Receita de Transferência do SUS</c:v>
                </c:pt>
                <c:pt idx="2">
                  <c:v>Receita de Transferência do Estado</c:v>
                </c:pt>
                <c:pt idx="3">
                  <c:v>Transferências de Recursos - Royalties + Pré-Sal</c:v>
                </c:pt>
              </c:strCache>
            </c:strRef>
          </c:cat>
          <c:val>
            <c:numRef>
              <c:f>Planilha3!$D$6:$D$9</c:f>
              <c:numCache>
                <c:formatCode>#,##0.00</c:formatCode>
                <c:ptCount val="4"/>
                <c:pt idx="0">
                  <c:v>3721201.01</c:v>
                </c:pt>
                <c:pt idx="1">
                  <c:v>1589475.65</c:v>
                </c:pt>
                <c:pt idx="2">
                  <c:v>0</c:v>
                </c:pt>
                <c:pt idx="3">
                  <c:v>1263519.44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58-43D3-9F2F-56A3CFDED8B8}"/>
            </c:ext>
          </c:extLst>
        </c:ser>
        <c:dLbls>
          <c:showCatName val="1"/>
        </c:dLbls>
      </c:pie3DChart>
      <c:spPr>
        <a:noFill/>
        <a:ln>
          <a:noFill/>
        </a:ln>
        <a:effectLst/>
      </c:spPr>
    </c:plotArea>
    <c:legend>
      <c:legendPos val="b"/>
      <c:layout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21CAD-0F2B-4289-8349-B549F383F8A3}" type="datetimeFigureOut">
              <a:rPr lang="pt-BR" smtClean="0"/>
              <a:pPr/>
              <a:t>29/05/2025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7A65-E4A1-405F-BE8D-4636430B49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7780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ED3E-472F-404F-B217-8A7CE04086CA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83087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D33C-3383-46FD-B110-0FA16C2FB4E6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2619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2AC6-A236-48FE-86DC-85075D660FD2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6245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8EA5-2D27-4092-B701-6E0C046F7011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0710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51CAE-0787-4CF5-BDBE-97A30FABEDB4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8543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B71F-3E00-44CE-994B-C12B428E6769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9555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B5A70-7CFC-4814-AB8D-55009E5D3DD2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75348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C67-6E26-4EF2-BFF0-8835215D33EA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9759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77791-912A-4372-A5D1-CB843D98F2CC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52531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A3F8-82E4-4EC8-B723-79E25F40C61A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1341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AFCC-6B35-41EF-8127-60E16ABD6E49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956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C7ABB-DA19-47F7-B187-03F9AC9C027D}" type="datetime1">
              <a:rPr lang="pt-BR" smtClean="0"/>
              <a:pPr/>
              <a:t>29/05/2025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4516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443051" y="248643"/>
            <a:ext cx="8229599" cy="1258216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5" name="Retângulo de cantos arredondados 4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tângulo 5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TRAJANO DE MORAES- RJ</a:t>
              </a:r>
              <a:endParaRPr lang="pt-BR" sz="2800" kern="1200" dirty="0"/>
            </a:p>
          </p:txBody>
        </p:sp>
      </p:grp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29520" y="374745"/>
            <a:ext cx="1032509" cy="978977"/>
          </a:xfrm>
          <a:prstGeom prst="rect">
            <a:avLst/>
          </a:prstGeom>
        </p:spPr>
      </p:pic>
      <p:sp>
        <p:nvSpPr>
          <p:cNvPr id="15" name="Retângulo de cantos arredondados 8"/>
          <p:cNvSpPr/>
          <p:nvPr/>
        </p:nvSpPr>
        <p:spPr>
          <a:xfrm>
            <a:off x="1000100" y="4643446"/>
            <a:ext cx="1440160" cy="42951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b="0" dirty="0"/>
              <a:t>Objetivos:</a:t>
            </a:r>
          </a:p>
        </p:txBody>
      </p:sp>
      <p:sp>
        <p:nvSpPr>
          <p:cNvPr id="16" name="Retângulo de cantos arredondados 11"/>
          <p:cNvSpPr/>
          <p:nvPr/>
        </p:nvSpPr>
        <p:spPr>
          <a:xfrm>
            <a:off x="928662" y="5143512"/>
            <a:ext cx="5970883" cy="14825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dirty="0" smtClean="0">
                <a:latin typeface="Book Antiqua" pitchFamily="18" charset="0"/>
                <a:cs typeface="Arabic Typesetting" pitchFamily="66" charset="-78"/>
              </a:rPr>
              <a:t>Demonstrar</a:t>
            </a:r>
            <a:r>
              <a:rPr lang="pt-BR" dirty="0">
                <a:latin typeface="Book Antiqua" pitchFamily="18" charset="0"/>
                <a:cs typeface="Arabic Typesetting" pitchFamily="66" charset="-78"/>
              </a:rPr>
              <a:t> a aplicação dos recursos mínimos em ações e serviços públicos de saúde </a:t>
            </a:r>
            <a:r>
              <a:rPr lang="pt-BR" dirty="0" smtClean="0">
                <a:latin typeface="Book Antiqua" pitchFamily="18" charset="0"/>
                <a:cs typeface="Arabic Typesetting" pitchFamily="66" charset="-78"/>
              </a:rPr>
              <a:t>do </a:t>
            </a:r>
            <a:r>
              <a:rPr lang="pt-BR" dirty="0" smtClean="0">
                <a:latin typeface="Book Antiqua" pitchFamily="18" charset="0"/>
                <a:cs typeface="Arabic Typesetting" pitchFamily="66" charset="-78"/>
              </a:rPr>
              <a:t>1º </a:t>
            </a:r>
            <a:r>
              <a:rPr lang="pt-BR" dirty="0" smtClean="0">
                <a:latin typeface="Book Antiqua" pitchFamily="18" charset="0"/>
                <a:cs typeface="Arabic Typesetting" pitchFamily="66" charset="-78"/>
              </a:rPr>
              <a:t>Quadrimestre de </a:t>
            </a:r>
            <a:r>
              <a:rPr lang="pt-BR" dirty="0" smtClean="0">
                <a:latin typeface="Book Antiqua" pitchFamily="18" charset="0"/>
                <a:cs typeface="Arabic Typesetting" pitchFamily="66" charset="-78"/>
              </a:rPr>
              <a:t>2025,</a:t>
            </a:r>
            <a:r>
              <a:rPr lang="pt-BR" dirty="0">
                <a:latin typeface="Book Antiqua" pitchFamily="18" charset="0"/>
                <a:cs typeface="Arabic Typesetting" pitchFamily="66" charset="-78"/>
              </a:rPr>
              <a:t> para fins de verificação do cumprimento do disposto na Constituição Federal, e </a:t>
            </a:r>
            <a:r>
              <a:rPr lang="pt-BR" dirty="0">
                <a:latin typeface="Book Antiqua" pitchFamily="18" charset="0"/>
              </a:rPr>
              <a:t>em conformidade com a Lei Complementar </a:t>
            </a:r>
            <a:r>
              <a:rPr lang="pt-BR" dirty="0" smtClean="0">
                <a:latin typeface="Book Antiqua" pitchFamily="18" charset="0"/>
              </a:rPr>
              <a:t>141/2012.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de cantos arredondados 10"/>
          <p:cNvSpPr/>
          <p:nvPr/>
        </p:nvSpPr>
        <p:spPr>
          <a:xfrm>
            <a:off x="443051" y="1740002"/>
            <a:ext cx="6077587" cy="75048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4500" dirty="0">
                <a:solidFill>
                  <a:schemeClr val="bg1"/>
                </a:solidFill>
              </a:rPr>
              <a:t>Audiência Pública</a:t>
            </a: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23333652"/>
              </p:ext>
            </p:extLst>
          </p:nvPr>
        </p:nvGraphicFramePr>
        <p:xfrm>
          <a:off x="3143240" y="2714620"/>
          <a:ext cx="4630074" cy="1816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0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02994">
                <a:tc>
                  <a:txBody>
                    <a:bodyPr/>
                    <a:lstStyle/>
                    <a:p>
                      <a:pPr algn="l"/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Relatores:</a:t>
                      </a:r>
                      <a:endParaRPr lang="pt-B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16" marR="91416" marT="45725" marB="457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09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Janaina de Carvalho Cunha </a:t>
                      </a:r>
                      <a:r>
                        <a:rPr lang="pt-B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Guzzo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alt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Sec. de Saúde</a:t>
                      </a: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10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altLang="pt-BR" sz="1400" dirty="0" smtClean="0">
                          <a:latin typeface="+mn-lt"/>
                        </a:rPr>
                        <a:t>Marcelo Badini  Gonçalves - Assessor</a:t>
                      </a:r>
                      <a:endParaRPr lang="pt-BR" sz="1400" b="0" kern="1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827">
                <a:tc>
                  <a:txBody>
                    <a:bodyPr/>
                    <a:lstStyle/>
                    <a:p>
                      <a:r>
                        <a:rPr lang="pt-BR" altLang="pt-BR" sz="1400" b="0" dirty="0" err="1" smtClean="0">
                          <a:latin typeface="+mn-lt"/>
                        </a:rPr>
                        <a:t>Evelin</a:t>
                      </a:r>
                      <a:r>
                        <a:rPr lang="pt-BR" altLang="pt-BR" sz="1400" b="0" dirty="0" smtClean="0">
                          <a:latin typeface="+mn-lt"/>
                        </a:rPr>
                        <a:t> Gomes Campos </a:t>
                      </a:r>
                      <a:r>
                        <a:rPr lang="pt-BR" alt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Contadora</a:t>
                      </a: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400" dirty="0" smtClean="0">
                          <a:latin typeface="+mn-lt"/>
                        </a:rPr>
                        <a:t>Liana</a:t>
                      </a:r>
                      <a:r>
                        <a:rPr lang="pt-BR" altLang="pt-BR" sz="1400" baseline="0" dirty="0" smtClean="0">
                          <a:latin typeface="+mn-lt"/>
                        </a:rPr>
                        <a:t> </a:t>
                      </a:r>
                      <a:r>
                        <a:rPr lang="pt-BR" altLang="pt-BR" sz="1400" baseline="0" dirty="0" err="1" smtClean="0">
                          <a:latin typeface="+mn-lt"/>
                        </a:rPr>
                        <a:t>Tardin</a:t>
                      </a:r>
                      <a:r>
                        <a:rPr lang="pt-BR" altLang="pt-BR" sz="1400" baseline="0" dirty="0" smtClean="0">
                          <a:latin typeface="+mn-lt"/>
                        </a:rPr>
                        <a:t> </a:t>
                      </a:r>
                      <a:r>
                        <a:rPr lang="pt-BR" altLang="pt-BR" sz="1400" baseline="0" dirty="0" err="1" smtClean="0">
                          <a:latin typeface="+mn-lt"/>
                        </a:rPr>
                        <a:t>Monnerat</a:t>
                      </a:r>
                      <a:r>
                        <a:rPr lang="pt-BR" altLang="pt-BR" sz="1400" baseline="0" smtClean="0">
                          <a:latin typeface="+mn-lt"/>
                        </a:rPr>
                        <a:t> Faria </a:t>
                      </a:r>
                      <a:r>
                        <a:rPr lang="pt-BR" altLang="pt-BR" sz="1400" dirty="0" smtClean="0">
                          <a:latin typeface="+mn-lt"/>
                        </a:rPr>
                        <a:t>– Controladora Geral</a:t>
                      </a:r>
                      <a:endParaRPr lang="pt-BR" sz="1400" dirty="0" smtClean="0"/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1026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072" y="379633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4747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902754" y="1285860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Desempenho das Receitas Correntes</a:t>
            </a:r>
            <a:endParaRPr lang="pt-BR" sz="20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2" name="Retângulo de cantos arredondados 11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1016" y="294811"/>
            <a:ext cx="948636" cy="93604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8265735"/>
              </p:ext>
            </p:extLst>
          </p:nvPr>
        </p:nvGraphicFramePr>
        <p:xfrm>
          <a:off x="430800" y="1643050"/>
          <a:ext cx="8254888" cy="348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5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7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7730">
                <a:tc>
                  <a:txBody>
                    <a:bodyPr/>
                    <a:lstStyle/>
                    <a:p>
                      <a:pPr algn="l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RECEITAS CORRENTES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ORÇADO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Rendimento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Depósito Bancário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138.700,00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30.552,49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22,03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 Recursos SUS - Atenção Básica</a:t>
                      </a:r>
                      <a:endParaRPr lang="pt-BR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2.010.000,00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761.479,36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37,88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Transferência Recursos SUS – 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Média Alta Complexidade</a:t>
                      </a:r>
                      <a:endParaRPr lang="pt-BR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1.212.159,48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100.513,29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8,29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Transferência Recursos SUS –  Vigilância em Saúde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250.000,00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156.005,57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62,40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Transferência Recursos SUS –  Assistência Farmacêutica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100.000,00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25.926,72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25,93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 Recursos SUS – Gestão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827.698,86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560.258,62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67,69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 Recursos SUS – Outros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62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de Recursos do Estado para a Saúde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1.314.000,00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126.178,99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9,60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Outras Receitas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0,65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0,07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DA RECEITA CORRENTE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5.854.558,34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1.760.915,69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30,08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6218093"/>
              </p:ext>
            </p:extLst>
          </p:nvPr>
        </p:nvGraphicFramePr>
        <p:xfrm>
          <a:off x="467543" y="5286388"/>
          <a:ext cx="82181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73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RECEITA DE CAPITAL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ORÇADO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Transferências de Convênios da União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Outras Transferências da União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DA RECEITA DE CAPITAL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2.000,00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6" name="CaixaDeTexto 3"/>
          <p:cNvSpPr txBox="1">
            <a:spLocks noChangeArrowheads="1"/>
          </p:cNvSpPr>
          <p:nvPr/>
        </p:nvSpPr>
        <p:spPr bwMode="auto">
          <a:xfrm>
            <a:off x="611188" y="6669484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1º </a:t>
            </a:r>
            <a:r>
              <a:rPr lang="pt-BR" altLang="pt-BR" sz="800" dirty="0" smtClean="0">
                <a:latin typeface="+mj-lt"/>
              </a:rPr>
              <a:t>Quadrimestre de </a:t>
            </a:r>
            <a:r>
              <a:rPr lang="pt-BR" altLang="pt-BR" sz="800" dirty="0" smtClean="0">
                <a:latin typeface="+mj-lt"/>
              </a:rPr>
              <a:t>2025</a:t>
            </a:r>
            <a:endParaRPr lang="pt-BR" altLang="pt-BR" sz="800" dirty="0" smtClean="0">
              <a:latin typeface="+mj-lt"/>
            </a:endParaRPr>
          </a:p>
        </p:txBody>
      </p:sp>
      <p:pic>
        <p:nvPicPr>
          <p:cNvPr id="17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294811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498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5282153"/>
              </p:ext>
            </p:extLst>
          </p:nvPr>
        </p:nvGraphicFramePr>
        <p:xfrm>
          <a:off x="323529" y="1616394"/>
          <a:ext cx="8537449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28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39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966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RECEITAS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ORÇADO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Receita Corrente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5.854.558,34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1.760.915,69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30,08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Receita de Capital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2.000,00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 DAS RECEITAS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5.856.558,34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1.760.915,69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30,07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 Financeiras da Prefeitura para</a:t>
                      </a:r>
                      <a:r>
                        <a:rPr lang="en-US" sz="17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 Fundo</a:t>
                      </a:r>
                      <a:endParaRPr lang="pt-BR" sz="17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13.397.690,57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5.356.667,95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39,98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TOTAL GERAL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 DAS RECEITAS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/>
                        <a:t>19.254.248,91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7.117.583,64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36,96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880403" y="1171502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Desempenho das Receitas</a:t>
            </a:r>
            <a:endParaRPr lang="pt-BR" sz="20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902754" y="3814708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Comparativo Fundo a Fundo / Estado / Próprios Municipais</a:t>
            </a:r>
            <a:endParaRPr lang="pt-BR" sz="2000" b="1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80600399"/>
              </p:ext>
            </p:extLst>
          </p:nvPr>
        </p:nvGraphicFramePr>
        <p:xfrm>
          <a:off x="1643042" y="4285325"/>
          <a:ext cx="5604957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3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84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00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RECEITAS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Transferências Fundo a Fundo - União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1.604.183,56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 de Recursos - Estado</a:t>
                      </a:r>
                      <a:endParaRPr lang="pt-BR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126.178,99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 Financeiras</a:t>
                      </a:r>
                      <a:endParaRPr lang="pt-BR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5.356.667,95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Receita de Rendimentos /Outras receitas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30.553,14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818621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 GERAL DAS RECEITAS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7.117.583,64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89147819"/>
                  </a:ext>
                </a:extLst>
              </a:tr>
            </a:tbl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431293" y="54289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MORAES- RJ</a:t>
              </a:r>
              <a:endParaRPr lang="pt-BR" sz="2800" kern="1200" dirty="0"/>
            </a:p>
          </p:txBody>
        </p:sp>
      </p:grp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1016" y="142852"/>
            <a:ext cx="948636" cy="936044"/>
          </a:xfrm>
          <a:prstGeom prst="rect">
            <a:avLst/>
          </a:prstGeom>
        </p:spPr>
      </p:pic>
      <p:sp>
        <p:nvSpPr>
          <p:cNvPr id="19" name="CaixaDeTexto 3"/>
          <p:cNvSpPr txBox="1">
            <a:spLocks noChangeArrowheads="1"/>
          </p:cNvSpPr>
          <p:nvPr/>
        </p:nvSpPr>
        <p:spPr bwMode="auto">
          <a:xfrm>
            <a:off x="611188" y="6669484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1º </a:t>
            </a:r>
            <a:r>
              <a:rPr lang="pt-BR" altLang="pt-BR" sz="800" dirty="0" smtClean="0">
                <a:latin typeface="+mj-lt"/>
              </a:rPr>
              <a:t>Quadrimestre de </a:t>
            </a:r>
            <a:r>
              <a:rPr lang="pt-BR" altLang="pt-BR" sz="800" dirty="0" smtClean="0">
                <a:latin typeface="+mj-lt"/>
              </a:rPr>
              <a:t>2025</a:t>
            </a:r>
            <a:endParaRPr lang="pt-BR" altLang="pt-BR" sz="800" dirty="0" smtClean="0">
              <a:latin typeface="+mj-lt"/>
            </a:endParaRPr>
          </a:p>
        </p:txBody>
      </p:sp>
      <p:pic>
        <p:nvPicPr>
          <p:cNvPr id="18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4828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4798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3921573"/>
              </p:ext>
            </p:extLst>
          </p:nvPr>
        </p:nvGraphicFramePr>
        <p:xfrm>
          <a:off x="480554" y="2061702"/>
          <a:ext cx="8122813" cy="3796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19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29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29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48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DESPESAS CORRENTES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EMPENHADO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LIQUIDADO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PAGO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1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Vencimentos e Vantagens Fixas – Pessoal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2.522.027,72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2.437.057,04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1.925.041,41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80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Obrigações Patronais INSS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169.226,59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169.226,59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169.226,59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83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Obrigações Patronais RPPS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108.966,15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108.966,15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108.966,15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6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</a:t>
                      </a: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Instit. Privadas sem Fins Lucrativos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2.011.339,27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1.514.034,69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1.509.238,59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46157125"/>
                  </a:ext>
                </a:extLst>
              </a:tr>
              <a:tr h="206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Diárias Civil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475.000,00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142.362,54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135.065,56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5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 de Consumo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245.139,41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43.856,70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43.856,70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3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 de Distribuição Gratuita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416.015,50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195.873,36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194.886,64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02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Outros Serv. Terceiros - Pessoa Física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86.388,00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22.299,00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22.299,00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07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Outros Serv. Terceiros - Pessoa Jurídica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2.333.648,32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1.407.032,59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1.267.917,25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9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Outros Auxílios Financeiros Pessoa Física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59.479,69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59.479,69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59.479,69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7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Sentenças Judiciais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601.039,20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474.007,75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402.066,50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14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GERAL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9.028.269,85</a:t>
                      </a:r>
                      <a:endParaRPr lang="pt-BR" sz="13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6.574.196,10</a:t>
                      </a:r>
                      <a:endParaRPr lang="pt-BR" sz="13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5.838.044,08</a:t>
                      </a:r>
                      <a:endParaRPr lang="pt-BR" sz="13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06423033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185477" y="1385816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Demonstrativo da Execução Orçamentária por Elemento de Despesa</a:t>
            </a:r>
            <a:endParaRPr lang="pt-BR" sz="20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431293" y="188641"/>
            <a:ext cx="8229599" cy="881884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2" name="Retângulo de cantos arredondados 11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/>
            <p:cNvSpPr/>
            <p:nvPr/>
          </p:nvSpPr>
          <p:spPr>
            <a:xfrm>
              <a:off x="55770" y="56039"/>
              <a:ext cx="8118059" cy="8261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400" kern="1200" dirty="0" smtClean="0"/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 kern="1200" dirty="0" smtClean="0"/>
                <a:t>DE TRAJANO DE MORAES - RJ</a:t>
              </a:r>
              <a:endParaRPr lang="pt-BR" sz="2400" kern="1200" dirty="0"/>
            </a:p>
          </p:txBody>
        </p:sp>
      </p:grp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8344" y="350584"/>
            <a:ext cx="659178" cy="619370"/>
          </a:xfrm>
          <a:prstGeom prst="rect">
            <a:avLst/>
          </a:prstGeom>
        </p:spPr>
      </p:pic>
      <p:sp>
        <p:nvSpPr>
          <p:cNvPr id="16" name="CaixaDeTexto 3"/>
          <p:cNvSpPr txBox="1">
            <a:spLocks noChangeArrowheads="1"/>
          </p:cNvSpPr>
          <p:nvPr/>
        </p:nvSpPr>
        <p:spPr bwMode="auto">
          <a:xfrm>
            <a:off x="611188" y="6669484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1º </a:t>
            </a:r>
            <a:r>
              <a:rPr lang="pt-BR" altLang="pt-BR" sz="800" dirty="0" smtClean="0">
                <a:latin typeface="+mj-lt"/>
              </a:rPr>
              <a:t>Quadrimestre de </a:t>
            </a:r>
            <a:r>
              <a:rPr lang="pt-BR" altLang="pt-BR" sz="800" dirty="0" smtClean="0">
                <a:latin typeface="+mj-lt"/>
              </a:rPr>
              <a:t>2025</a:t>
            </a:r>
            <a:endParaRPr lang="pt-BR" altLang="pt-BR" sz="800" dirty="0" smtClean="0">
              <a:latin typeface="+mj-lt"/>
            </a:endParaRPr>
          </a:p>
        </p:txBody>
      </p:sp>
      <p:pic>
        <p:nvPicPr>
          <p:cNvPr id="17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689" y="316498"/>
            <a:ext cx="697951" cy="65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2772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988849"/>
              </p:ext>
            </p:extLst>
          </p:nvPr>
        </p:nvGraphicFramePr>
        <p:xfrm>
          <a:off x="1243005" y="1795466"/>
          <a:ext cx="6713371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71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687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87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87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966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DESPESAS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EMPENHADO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LIQUIDADO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PAGO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Administração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Geral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2.217.874,76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2.088.816,52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1.801.936,55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Atenção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Básica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3.013.587,68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1.847.736,68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1.454.781,77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Assistência Hospitalar e Ambulatorial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3.515.950,92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2.437.617,70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2.419.292,38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Vigilância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Sanitária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106.319,38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50.154,81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38.257,08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Vigilância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Epidemiológica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174.537,11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149.870,39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123.776,30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0700558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GERAL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9.028.269,85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6.574.196,10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5.838.044,08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899592" y="1340768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Demonstrativo da Execução Orçamentária por Subfunção</a:t>
            </a:r>
            <a:endParaRPr lang="pt-BR" sz="20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899592" y="4029022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Demonstrativo da Despesa por Fonte de Recurso</a:t>
            </a:r>
            <a:endParaRPr lang="pt-BR" sz="2000" b="1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7768993"/>
              </p:ext>
            </p:extLst>
          </p:nvPr>
        </p:nvGraphicFramePr>
        <p:xfrm>
          <a:off x="532524" y="4457720"/>
          <a:ext cx="814393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22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12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966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FONTE</a:t>
                      </a:r>
                      <a:r>
                        <a:rPr lang="pt-BR" sz="1400" b="1" baseline="0" dirty="0" smtClean="0">
                          <a:solidFill>
                            <a:schemeClr val="tx1"/>
                          </a:solidFill>
                        </a:rPr>
                        <a:t> DE RECURSOS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EMPENHADO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LIQUIDADO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PAGO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Impostos e Transferências - Ordinários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14400" rtl="0" eaLnBrk="1" fontAlgn="ctr" latinLnBrk="0" hangingPunct="1"/>
                      <a:r>
                        <a:rPr lang="pt-B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4.592.782,65</a:t>
                      </a:r>
                      <a:endParaRPr lang="pt-BR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3.721.201,01</a:t>
                      </a:r>
                      <a:endParaRPr lang="pt-BR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3.202.557,12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Receita de Transferência do 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2.593.001,54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1.589.475,65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1.378.508,11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Receita de Transferência do Estado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500,00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Transferências de Recursos – Royalties +Pré-Sal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noProof="0" dirty="0" smtClean="0">
                          <a:solidFill>
                            <a:schemeClr val="tx1"/>
                          </a:solidFill>
                        </a:rPr>
                        <a:t>1.841.985,66</a:t>
                      </a:r>
                      <a:endParaRPr lang="pt-BR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noProof="0" dirty="0" smtClean="0">
                          <a:solidFill>
                            <a:schemeClr val="tx1"/>
                          </a:solidFill>
                        </a:rPr>
                        <a:t>1.263.519,44</a:t>
                      </a:r>
                      <a:endParaRPr lang="pt-BR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noProof="0" dirty="0" smtClean="0">
                          <a:solidFill>
                            <a:schemeClr val="tx1"/>
                          </a:solidFill>
                        </a:rPr>
                        <a:t>1.256.978,85</a:t>
                      </a:r>
                      <a:endParaRPr lang="pt-BR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GERAL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9.028.269,85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6.574.196,10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5.838.044,08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13510270"/>
                  </a:ext>
                </a:extLst>
              </a:tr>
            </a:tbl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40711" y="291849"/>
            <a:ext cx="948636" cy="936044"/>
          </a:xfrm>
          <a:prstGeom prst="rect">
            <a:avLst/>
          </a:prstGeom>
        </p:spPr>
      </p:pic>
      <p:sp>
        <p:nvSpPr>
          <p:cNvPr id="18" name="CaixaDeTexto 3"/>
          <p:cNvSpPr txBox="1">
            <a:spLocks noChangeArrowheads="1"/>
          </p:cNvSpPr>
          <p:nvPr/>
        </p:nvSpPr>
        <p:spPr bwMode="auto">
          <a:xfrm>
            <a:off x="611188" y="6597476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1º </a:t>
            </a:r>
            <a:r>
              <a:rPr lang="pt-BR" altLang="pt-BR" sz="800" dirty="0" smtClean="0">
                <a:latin typeface="+mj-lt"/>
              </a:rPr>
              <a:t>Quadrimestre de </a:t>
            </a:r>
            <a:r>
              <a:rPr lang="pt-BR" altLang="pt-BR" sz="800" dirty="0" smtClean="0">
                <a:latin typeface="+mj-lt"/>
              </a:rPr>
              <a:t>2025</a:t>
            </a:r>
            <a:endParaRPr lang="pt-BR" altLang="pt-BR" sz="800" dirty="0" smtClean="0">
              <a:latin typeface="+mj-lt"/>
            </a:endParaRPr>
          </a:p>
        </p:txBody>
      </p:sp>
      <p:pic>
        <p:nvPicPr>
          <p:cNvPr id="19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2271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619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40711" y="291849"/>
            <a:ext cx="948636" cy="936044"/>
          </a:xfrm>
          <a:prstGeom prst="rect">
            <a:avLst/>
          </a:prstGeom>
        </p:spPr>
      </p:pic>
      <p:sp>
        <p:nvSpPr>
          <p:cNvPr id="18" name="CaixaDeTexto 3"/>
          <p:cNvSpPr txBox="1">
            <a:spLocks noChangeArrowheads="1"/>
          </p:cNvSpPr>
          <p:nvPr/>
        </p:nvSpPr>
        <p:spPr bwMode="auto">
          <a:xfrm>
            <a:off x="611188" y="6597476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1º </a:t>
            </a:r>
            <a:r>
              <a:rPr lang="pt-BR" altLang="pt-BR" sz="800" dirty="0" smtClean="0">
                <a:latin typeface="+mj-lt"/>
              </a:rPr>
              <a:t>Quadrimestre de </a:t>
            </a:r>
            <a:r>
              <a:rPr lang="pt-BR" altLang="pt-BR" sz="800" dirty="0" smtClean="0">
                <a:latin typeface="+mj-lt"/>
              </a:rPr>
              <a:t>2025</a:t>
            </a:r>
            <a:endParaRPr lang="pt-BR" altLang="pt-BR" sz="800" dirty="0" smtClean="0">
              <a:latin typeface="+mj-lt"/>
            </a:endParaRPr>
          </a:p>
        </p:txBody>
      </p:sp>
      <p:pic>
        <p:nvPicPr>
          <p:cNvPr id="19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2271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Gráfico 12"/>
          <p:cNvGraphicFramePr/>
          <p:nvPr/>
        </p:nvGraphicFramePr>
        <p:xfrm>
          <a:off x="1785918" y="1643050"/>
          <a:ext cx="5562602" cy="448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619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7" name="Imagem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294811"/>
            <a:ext cx="948636" cy="936044"/>
          </a:xfrm>
          <a:prstGeom prst="rect">
            <a:avLst/>
          </a:prstGeom>
        </p:spPr>
      </p:pic>
      <p:sp>
        <p:nvSpPr>
          <p:cNvPr id="29" name="Retângulo 28"/>
          <p:cNvSpPr/>
          <p:nvPr/>
        </p:nvSpPr>
        <p:spPr>
          <a:xfrm>
            <a:off x="571500" y="6518275"/>
            <a:ext cx="4572000" cy="2460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Arial" panose="020B0604020202020204" pitchFamily="34" charset="0"/>
              <a:buNone/>
              <a:defRPr/>
            </a:pPr>
            <a:r>
              <a:rPr lang="pt-BR" sz="800" dirty="0">
                <a:latin typeface="+mj-lt"/>
              </a:rPr>
              <a:t>Fonte: Anexo 12 do RREO, do </a:t>
            </a:r>
            <a:r>
              <a:rPr lang="pt-BR" sz="800" dirty="0" smtClean="0">
                <a:latin typeface="+mj-lt"/>
              </a:rPr>
              <a:t>1º </a:t>
            </a:r>
            <a:r>
              <a:rPr lang="pt-BR" sz="800" dirty="0">
                <a:latin typeface="+mj-lt"/>
              </a:rPr>
              <a:t>Quadrimestre de </a:t>
            </a:r>
            <a:r>
              <a:rPr lang="pt-BR" sz="800" dirty="0" smtClean="0">
                <a:latin typeface="+mj-lt"/>
              </a:rPr>
              <a:t>2025</a:t>
            </a:r>
            <a:r>
              <a:rPr lang="pt-BR" sz="1000" dirty="0" smtClean="0"/>
              <a:t>.</a:t>
            </a:r>
            <a:endParaRPr lang="pt-BR" sz="1000" dirty="0"/>
          </a:p>
        </p:txBody>
      </p:sp>
      <p:pic>
        <p:nvPicPr>
          <p:cNvPr id="21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763" y="294118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3">
            <a:extLst>
              <a:ext uri="{FF2B5EF4-FFF2-40B4-BE49-F238E27FC236}">
                <a16:creationId xmlns:a16="http://schemas.microsoft.com/office/drawing/2014/main" xmlns="" id="{CBB893E2-57CF-41C1-8D65-7553ABAACB80}"/>
              </a:ext>
            </a:extLst>
          </p:cNvPr>
          <p:cNvSpPr txBox="1">
            <a:spLocks/>
          </p:cNvSpPr>
          <p:nvPr/>
        </p:nvSpPr>
        <p:spPr>
          <a:xfrm>
            <a:off x="357158" y="1357298"/>
            <a:ext cx="8256587" cy="7921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FontTx/>
              <a:buNone/>
            </a:pPr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Emenda Constitucional nº. 29/2000 e disposições do ADCT Art. 77</a:t>
            </a:r>
          </a:p>
          <a:p>
            <a:pPr algn="ctr" fontAlgn="auto">
              <a:spcAft>
                <a:spcPts val="0"/>
              </a:spcAft>
              <a:buFontTx/>
              <a:buNone/>
            </a:pPr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Mínimo de 15 %.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33CB4984-B917-4272-B999-C6814889CD73}"/>
              </a:ext>
            </a:extLst>
          </p:cNvPr>
          <p:cNvSpPr/>
          <p:nvPr/>
        </p:nvSpPr>
        <p:spPr>
          <a:xfrm>
            <a:off x="544348" y="1976519"/>
            <a:ext cx="8179792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600" b="1" dirty="0"/>
              <a:t>O total das receitas que servem de base de cálculo para apuração dos gastos com SAÚDE, apresentou um montante de </a:t>
            </a:r>
            <a:r>
              <a:rPr lang="pt-BR" sz="2600" b="1" dirty="0">
                <a:solidFill>
                  <a:srgbClr val="0000FF"/>
                </a:solidFill>
              </a:rPr>
              <a:t>R$ </a:t>
            </a:r>
            <a:r>
              <a:rPr lang="pt-BR" sz="2600" b="1" dirty="0" smtClean="0">
                <a:solidFill>
                  <a:srgbClr val="0000FF"/>
                </a:solidFill>
              </a:rPr>
              <a:t>22.395.311,83 </a:t>
            </a:r>
            <a:r>
              <a:rPr lang="pt-BR" sz="2600" b="1" dirty="0" smtClean="0"/>
              <a:t>enquanto </a:t>
            </a:r>
            <a:r>
              <a:rPr lang="pt-BR" sz="2600" b="1" dirty="0"/>
              <a:t>que as despesas liquidadas somaram o montante de </a:t>
            </a:r>
            <a:r>
              <a:rPr lang="pt-BR" sz="2600" b="1" dirty="0">
                <a:solidFill>
                  <a:srgbClr val="0000FF"/>
                </a:solidFill>
              </a:rPr>
              <a:t>R$ </a:t>
            </a:r>
            <a:r>
              <a:rPr lang="pt-BR" sz="2600" b="1" dirty="0" smtClean="0">
                <a:solidFill>
                  <a:srgbClr val="0000FF"/>
                </a:solidFill>
              </a:rPr>
              <a:t>3.721.201,01</a:t>
            </a:r>
            <a:r>
              <a:rPr lang="pt-BR" sz="2600" b="1" dirty="0" smtClean="0"/>
              <a:t>, </a:t>
            </a:r>
            <a:r>
              <a:rPr lang="pt-BR" sz="2600" b="1" dirty="0"/>
              <a:t>o que corresponde ao percentual alcançado </a:t>
            </a:r>
            <a:r>
              <a:rPr lang="pt-BR" sz="2600" b="1" dirty="0" smtClean="0">
                <a:solidFill>
                  <a:srgbClr val="0000FF"/>
                </a:solidFill>
              </a:rPr>
              <a:t>16,61%</a:t>
            </a:r>
            <a:r>
              <a:rPr lang="pt-BR" sz="2600" b="1" dirty="0" smtClean="0"/>
              <a:t> </a:t>
            </a:r>
            <a:r>
              <a:rPr lang="pt-BR" sz="2600" b="1" dirty="0"/>
              <a:t>no </a:t>
            </a:r>
            <a:r>
              <a:rPr lang="pt-BR" sz="2600" b="1" dirty="0" smtClean="0"/>
              <a:t>1º </a:t>
            </a:r>
            <a:r>
              <a:rPr lang="pt-BR" sz="2600" b="1" dirty="0"/>
              <a:t>Quadrimestre de </a:t>
            </a:r>
            <a:r>
              <a:rPr lang="pt-BR" sz="2600" b="1" dirty="0" smtClean="0"/>
              <a:t>2025.</a:t>
            </a:r>
          </a:p>
          <a:p>
            <a:pPr algn="just"/>
            <a:r>
              <a:rPr lang="pt-BR" sz="2600" b="1" dirty="0" smtClean="0"/>
              <a:t>Ressalta-se que o </a:t>
            </a:r>
            <a:r>
              <a:rPr lang="pt-BR" sz="2600" b="1" dirty="0" err="1" smtClean="0"/>
              <a:t>atingimento</a:t>
            </a:r>
            <a:r>
              <a:rPr lang="pt-BR" sz="2600" b="1" dirty="0" smtClean="0"/>
              <a:t> do percentual mínimo é de </a:t>
            </a:r>
            <a:r>
              <a:rPr lang="pt-BR" sz="2600" b="1" dirty="0" smtClean="0">
                <a:solidFill>
                  <a:srgbClr val="0000FF"/>
                </a:solidFill>
              </a:rPr>
              <a:t>15%</a:t>
            </a:r>
            <a:r>
              <a:rPr lang="pt-BR" sz="2600" b="1" dirty="0" smtClean="0"/>
              <a:t> ao ano.</a:t>
            </a:r>
          </a:p>
          <a:p>
            <a:pPr algn="just"/>
            <a:r>
              <a:rPr lang="pt-BR" sz="2600" b="1" dirty="0" smtClean="0"/>
              <a:t>O </a:t>
            </a:r>
            <a:r>
              <a:rPr lang="pt-BR" sz="2600" b="1" dirty="0"/>
              <a:t>total de despesas liquidadas em Saúde junto com os repasses do SUS, alcançou o montante de </a:t>
            </a:r>
            <a:r>
              <a:rPr lang="pt-BR" sz="2600" b="1" dirty="0">
                <a:solidFill>
                  <a:srgbClr val="0000FF"/>
                </a:solidFill>
              </a:rPr>
              <a:t>R$ </a:t>
            </a:r>
            <a:r>
              <a:rPr lang="pt-BR" sz="2600" b="1" dirty="0" smtClean="0">
                <a:solidFill>
                  <a:srgbClr val="0000FF"/>
                </a:solidFill>
              </a:rPr>
              <a:t>6.561.032,19 </a:t>
            </a:r>
            <a:r>
              <a:rPr lang="pt-BR" sz="2600" b="1" dirty="0"/>
              <a:t>em despesas liquidadas</a:t>
            </a:r>
            <a:r>
              <a:rPr lang="pt-BR" sz="2600" b="1" dirty="0" smtClean="0"/>
              <a:t>.</a:t>
            </a:r>
            <a:endParaRPr lang="pt-BR" sz="2600" b="1" dirty="0"/>
          </a:p>
        </p:txBody>
      </p:sp>
    </p:spTree>
    <p:extLst>
      <p:ext uri="{BB962C8B-B14F-4D97-AF65-F5344CB8AC3E}">
        <p14:creationId xmlns:p14="http://schemas.microsoft.com/office/powerpoint/2010/main" xmlns="" val="429147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7" name="Imagem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294811"/>
            <a:ext cx="948636" cy="936044"/>
          </a:xfrm>
          <a:prstGeom prst="rect">
            <a:avLst/>
          </a:prstGeom>
        </p:spPr>
      </p:pic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04457654"/>
              </p:ext>
            </p:extLst>
          </p:nvPr>
        </p:nvGraphicFramePr>
        <p:xfrm>
          <a:off x="1835696" y="2428868"/>
          <a:ext cx="5429288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5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0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08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3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FONTE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VALOR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1500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Rec.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</a:rPr>
                        <a:t> Impostos e </a:t>
                      </a:r>
                      <a:r>
                        <a:rPr lang="pt-BR" sz="1800" b="0" baseline="0" dirty="0" err="1" smtClean="0">
                          <a:solidFill>
                            <a:schemeClr val="tx1"/>
                          </a:solidFill>
                        </a:rPr>
                        <a:t>Transf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49.828,04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1600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Bloco Custeio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408.727,41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1601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Bloco Investimento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350,50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1605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Compl. Piso Enfermagem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111.775,44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1621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</a:rPr>
                        <a:t> Estado</a:t>
                      </a: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157.332,28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14624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1635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Royalties Pré-Sal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218.618,44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1704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Royalties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97.897,65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Total: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1.044.529,76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4324791"/>
                  </a:ext>
                </a:extLst>
              </a:tr>
            </a:tbl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928662" y="1928802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DISPONIBILIDADES FINANCEIRAS EM </a:t>
            </a:r>
            <a:r>
              <a:rPr lang="pt-BR" sz="2000" dirty="0" smtClean="0"/>
              <a:t>30/04/2025</a:t>
            </a:r>
            <a:endParaRPr lang="pt-BR" sz="2000" dirty="0"/>
          </a:p>
        </p:txBody>
      </p:sp>
      <p:sp>
        <p:nvSpPr>
          <p:cNvPr id="9" name="CaixaDeTexto 3"/>
          <p:cNvSpPr txBox="1">
            <a:spLocks noChangeArrowheads="1"/>
          </p:cNvSpPr>
          <p:nvPr/>
        </p:nvSpPr>
        <p:spPr bwMode="auto">
          <a:xfrm>
            <a:off x="611188" y="6524625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1º </a:t>
            </a:r>
            <a:r>
              <a:rPr lang="pt-BR" altLang="pt-BR" sz="800" dirty="0" smtClean="0">
                <a:latin typeface="+mj-lt"/>
              </a:rPr>
              <a:t>Quadrimestre de </a:t>
            </a:r>
            <a:r>
              <a:rPr lang="pt-BR" altLang="pt-BR" sz="800" dirty="0" smtClean="0">
                <a:latin typeface="+mj-lt"/>
              </a:rPr>
              <a:t>2025</a:t>
            </a:r>
            <a:endParaRPr lang="pt-BR" altLang="pt-BR" sz="800" dirty="0" smtClean="0">
              <a:latin typeface="+mj-lt"/>
            </a:endParaRPr>
          </a:p>
        </p:txBody>
      </p:sp>
      <p:pic>
        <p:nvPicPr>
          <p:cNvPr id="12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2599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9147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1" name="Retângulo de cantos arredondados 10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tângulo 11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294811"/>
            <a:ext cx="948636" cy="936044"/>
          </a:xfrm>
          <a:prstGeom prst="rect">
            <a:avLst/>
          </a:prstGeom>
        </p:spPr>
      </p:pic>
      <p:sp>
        <p:nvSpPr>
          <p:cNvPr id="16" name="Retângulo 15"/>
          <p:cNvSpPr/>
          <p:nvPr/>
        </p:nvSpPr>
        <p:spPr>
          <a:xfrm>
            <a:off x="1514719" y="1412776"/>
            <a:ext cx="609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4400" dirty="0" smtClean="0">
                <a:solidFill>
                  <a:srgbClr val="0070C0"/>
                </a:solidFill>
                <a:cs typeface="Arial" panose="020B0604020202020204" pitchFamily="34" charset="0"/>
              </a:rPr>
              <a:t>Obrigado </a:t>
            </a:r>
            <a:r>
              <a:rPr lang="pt-BR" sz="4400" dirty="0">
                <a:solidFill>
                  <a:srgbClr val="0070C0"/>
                </a:solidFill>
                <a:cs typeface="Arial" panose="020B0604020202020204" pitchFamily="34" charset="0"/>
              </a:rPr>
              <a:t>a todos pela presença!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611188" y="2902868"/>
            <a:ext cx="78486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>
                <a:cs typeface="Arial" panose="020B0604020202020204" pitchFamily="34" charset="0"/>
              </a:rPr>
              <a:t>Quaisquer dúvidas que possam persistir quanto aos números ora apresentados, a Prefeitura Municipal de </a:t>
            </a:r>
            <a:r>
              <a:rPr lang="pt-BR" sz="2400" dirty="0" smtClean="0">
                <a:cs typeface="Arial" panose="020B0604020202020204" pitchFamily="34" charset="0"/>
              </a:rPr>
              <a:t>Trajano de Moraes / Secretaria Municipal de Saúde </a:t>
            </a:r>
            <a:r>
              <a:rPr lang="pt-BR" sz="2400" dirty="0">
                <a:cs typeface="Arial" panose="020B0604020202020204" pitchFamily="34" charset="0"/>
              </a:rPr>
              <a:t>encontra-se à disposição para os devidos esclarecimentos</a:t>
            </a: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8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306930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5048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3727</TotalTime>
  <Words>775</Words>
  <Application>Microsoft Office PowerPoint</Application>
  <PresentationFormat>Apresentação na tela (4:3)</PresentationFormat>
  <Paragraphs>277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Algusto</dc:creator>
  <cp:lastModifiedBy>luiz.augusto</cp:lastModifiedBy>
  <cp:revision>735</cp:revision>
  <cp:lastPrinted>2022-02-23T15:09:15Z</cp:lastPrinted>
  <dcterms:created xsi:type="dcterms:W3CDTF">2015-05-18T13:13:36Z</dcterms:created>
  <dcterms:modified xsi:type="dcterms:W3CDTF">2025-05-29T22:37:27Z</dcterms:modified>
</cp:coreProperties>
</file>