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0" r:id="rId4"/>
    <p:sldId id="261" r:id="rId5"/>
    <p:sldId id="262" r:id="rId6"/>
    <p:sldId id="282" r:id="rId7"/>
    <p:sldId id="263" r:id="rId8"/>
    <p:sldId id="281" r:id="rId9"/>
    <p:sldId id="265" r:id="rId10"/>
  </p:sldIdLst>
  <p:sldSz cx="9144000" cy="6858000" type="screen4x3"/>
  <p:notesSz cx="6797675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z.augusto\Documents\2024\Audi&#234;ncias\planilhas%20saude%20grafic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Fontes de Finaciamento Saúde</a:t>
            </a:r>
          </a:p>
        </c:rich>
      </c:tx>
      <c:layout/>
      <c:spPr>
        <a:noFill/>
        <a:ln>
          <a:noFill/>
        </a:ln>
        <a:effectLst/>
      </c:spPr>
    </c:title>
    <c:view3D>
      <c:rotX val="50"/>
      <c:depthPercent val="100"/>
      <c:perspective val="6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758-43D3-9F2F-56A3CFDED8B8}"/>
              </c:ext>
            </c:extLst>
          </c:dPt>
          <c:dPt>
            <c:idx val="1"/>
            <c:spPr>
              <a:solidFill>
                <a:srgbClr val="CC00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758-43D3-9F2F-56A3CFDED8B8}"/>
              </c:ext>
            </c:extLst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758-43D3-9F2F-56A3CFDED8B8}"/>
              </c:ext>
            </c:extLst>
          </c:dPt>
          <c:dPt>
            <c:idx val="3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B4B-4403-A8F8-605CEF7A72D3}"/>
              </c:ext>
            </c:extLst>
          </c:dPt>
          <c:dLbls>
            <c:dLbl>
              <c:idx val="0"/>
              <c:layout>
                <c:manualLayout>
                  <c:x val="-0.10730589749185721"/>
                  <c:y val="1.6985141790269623E-2"/>
                </c:manualLayout>
              </c:layout>
              <c:dLblPos val="inEnd"/>
              <c:showCatName val="1"/>
              <c:showPercent val="1"/>
            </c:dLbl>
            <c:dLbl>
              <c:idx val="3"/>
              <c:layout>
                <c:manualLayout>
                  <c:x val="1.5981729413680836E-2"/>
                  <c:y val="-1.1323427860179744E-2"/>
                </c:manualLayout>
              </c:layout>
              <c:dLblPos val="inEnd"/>
              <c:showCatName val="1"/>
              <c:showPercent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Planilha3!$C$6:$C$9</c:f>
              <c:strCache>
                <c:ptCount val="4"/>
                <c:pt idx="0">
                  <c:v>Impostos e Transferências - Ordinários</c:v>
                </c:pt>
                <c:pt idx="1">
                  <c:v>Receita de Transferência do SUS</c:v>
                </c:pt>
                <c:pt idx="2">
                  <c:v>Receita de Transferência do Estado</c:v>
                </c:pt>
                <c:pt idx="3">
                  <c:v>Transferências de Recursos - Royalties + Pré-Sal</c:v>
                </c:pt>
              </c:strCache>
            </c:strRef>
          </c:cat>
          <c:val>
            <c:numRef>
              <c:f>Planilha3!$D$6:$D$9</c:f>
              <c:numCache>
                <c:formatCode>#,##0.00</c:formatCode>
                <c:ptCount val="4"/>
                <c:pt idx="0">
                  <c:v>9419486.6300000008</c:v>
                </c:pt>
                <c:pt idx="1">
                  <c:v>3557848.46</c:v>
                </c:pt>
                <c:pt idx="2">
                  <c:v>47826.69</c:v>
                </c:pt>
                <c:pt idx="3">
                  <c:v>2493938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58-43D3-9F2F-56A3CFDED8B8}"/>
            </c:ext>
          </c:extLst>
        </c:ser>
        <c:dLbls>
          <c:showCatName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221CAD-0F2B-4289-8349-B549F383F8A3}" type="datetimeFigureOut">
              <a:rPr lang="pt-BR" smtClean="0"/>
              <a:pPr/>
              <a:t>24/09/2025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7A65-E4A1-405F-BE8D-4636430B49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7780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ED3E-472F-404F-B217-8A7CE04086CA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83087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D33C-3383-46FD-B110-0FA16C2FB4E6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619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2AC6-A236-48FE-86DC-85075D660FD2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6245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8EA5-2D27-4092-B701-6E0C046F7011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0710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1CAE-0787-4CF5-BDBE-97A30FABEDB4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8543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1B71F-3E00-44CE-994B-C12B428E6769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9555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5A70-7CFC-4814-AB8D-55009E5D3DD2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75348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C67-6E26-4EF2-BFF0-8835215D33EA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975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7791-912A-4372-A5D1-CB843D98F2CC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253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A3F8-82E4-4EC8-B723-79E25F40C61A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1341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AFCC-6B35-41EF-8127-60E16ABD6E49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956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C7ABB-DA19-47F7-B187-03F9AC9C027D}" type="datetime1">
              <a:rPr lang="pt-BR" smtClean="0"/>
              <a:pPr/>
              <a:t>24/09/2025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A0B0F-945D-4B2B-B1DF-74461A590B7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4516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443051" y="248643"/>
            <a:ext cx="8229599" cy="1258216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5" name="Retângulo de cantos arredondados 4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tângulo 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TRAJANO DE MORAES- RJ</a:t>
              </a:r>
              <a:endParaRPr lang="pt-BR" sz="2800" kern="1200" dirty="0"/>
            </a:p>
          </p:txBody>
        </p:sp>
      </p:grp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29520" y="374745"/>
            <a:ext cx="1032509" cy="978977"/>
          </a:xfrm>
          <a:prstGeom prst="rect">
            <a:avLst/>
          </a:prstGeom>
        </p:spPr>
      </p:pic>
      <p:sp>
        <p:nvSpPr>
          <p:cNvPr id="15" name="Retângulo de cantos arredondados 8"/>
          <p:cNvSpPr/>
          <p:nvPr/>
        </p:nvSpPr>
        <p:spPr>
          <a:xfrm>
            <a:off x="1000100" y="4643446"/>
            <a:ext cx="1440160" cy="42951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b="0" dirty="0"/>
              <a:t>Objetivos:</a:t>
            </a:r>
          </a:p>
        </p:txBody>
      </p:sp>
      <p:sp>
        <p:nvSpPr>
          <p:cNvPr id="16" name="Retângulo de cantos arredondados 11"/>
          <p:cNvSpPr/>
          <p:nvPr/>
        </p:nvSpPr>
        <p:spPr>
          <a:xfrm>
            <a:off x="928662" y="5143512"/>
            <a:ext cx="5970883" cy="14825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Demonstrar</a:t>
            </a:r>
            <a:r>
              <a:rPr lang="pt-BR" dirty="0">
                <a:latin typeface="Book Antiqua" pitchFamily="18" charset="0"/>
                <a:cs typeface="Arabic Typesetting" pitchFamily="66" charset="-78"/>
              </a:rPr>
              <a:t> a aplicação dos recursos mínimos em ações e serviços públicos de saúde </a:t>
            </a:r>
            <a:r>
              <a:rPr lang="pt-BR" dirty="0" smtClean="0">
                <a:latin typeface="Book Antiqua" pitchFamily="18" charset="0"/>
                <a:cs typeface="Arabic Typesetting" pitchFamily="66" charset="-78"/>
              </a:rPr>
              <a:t>do 2º Quadrimestre de 2025,</a:t>
            </a:r>
            <a:r>
              <a:rPr lang="pt-BR" dirty="0">
                <a:latin typeface="Book Antiqua" pitchFamily="18" charset="0"/>
                <a:cs typeface="Arabic Typesetting" pitchFamily="66" charset="-78"/>
              </a:rPr>
              <a:t> para fins de verificação do cumprimento do disposto na Constituição Federal, e </a:t>
            </a:r>
            <a:r>
              <a:rPr lang="pt-BR" dirty="0">
                <a:latin typeface="Book Antiqua" pitchFamily="18" charset="0"/>
              </a:rPr>
              <a:t>em conformidade com a Lei Complementar </a:t>
            </a:r>
            <a:r>
              <a:rPr lang="pt-BR" dirty="0" smtClean="0">
                <a:latin typeface="Book Antiqua" pitchFamily="18" charset="0"/>
              </a:rPr>
              <a:t>141/2012.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Retângulo de cantos arredondados 10"/>
          <p:cNvSpPr/>
          <p:nvPr/>
        </p:nvSpPr>
        <p:spPr>
          <a:xfrm>
            <a:off x="443051" y="1740002"/>
            <a:ext cx="6077587" cy="75048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4500" dirty="0">
                <a:solidFill>
                  <a:schemeClr val="bg1"/>
                </a:solidFill>
              </a:rPr>
              <a:t>Audiência Pública</a:t>
            </a:r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3333652"/>
              </p:ext>
            </p:extLst>
          </p:nvPr>
        </p:nvGraphicFramePr>
        <p:xfrm>
          <a:off x="3143240" y="2714620"/>
          <a:ext cx="4630074" cy="1816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00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02994">
                <a:tc>
                  <a:txBody>
                    <a:bodyPr/>
                    <a:lstStyle/>
                    <a:p>
                      <a:pPr algn="l"/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Relatores:</a:t>
                      </a:r>
                      <a:endParaRPr lang="pt-B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16" marR="91416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09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Janaina de Carvalho Cunha </a:t>
                      </a:r>
                      <a:r>
                        <a:rPr lang="pt-B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Guzzo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alt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Sec. de Saúde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10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altLang="pt-BR" sz="1400" dirty="0" smtClean="0">
                          <a:latin typeface="+mn-lt"/>
                        </a:rPr>
                        <a:t>Marcelo Badini  Gonçalves - Assessor</a:t>
                      </a:r>
                      <a:endParaRPr lang="pt-BR" sz="1400" b="0" kern="1200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827">
                <a:tc>
                  <a:txBody>
                    <a:bodyPr/>
                    <a:lstStyle/>
                    <a:p>
                      <a:r>
                        <a:rPr lang="pt-BR" altLang="pt-BR" sz="1400" b="0" dirty="0" err="1" smtClean="0">
                          <a:latin typeface="+mn-lt"/>
                        </a:rPr>
                        <a:t>Evelin</a:t>
                      </a:r>
                      <a:r>
                        <a:rPr lang="pt-BR" altLang="pt-BR" sz="1400" b="0" dirty="0" smtClean="0">
                          <a:latin typeface="+mn-lt"/>
                        </a:rPr>
                        <a:t> Gomes Campos </a:t>
                      </a:r>
                      <a:r>
                        <a:rPr lang="pt-BR" alt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Contadora</a:t>
                      </a:r>
                      <a:endParaRPr lang="pt-BR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1400" dirty="0" smtClean="0">
                          <a:latin typeface="+mn-lt"/>
                        </a:rPr>
                        <a:t>Liana</a:t>
                      </a:r>
                      <a:r>
                        <a:rPr lang="pt-BR" altLang="pt-BR" sz="1400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400" baseline="0" dirty="0" err="1" smtClean="0">
                          <a:latin typeface="+mn-lt"/>
                        </a:rPr>
                        <a:t>Tardin</a:t>
                      </a:r>
                      <a:r>
                        <a:rPr lang="pt-BR" altLang="pt-BR" sz="1400" baseline="0" dirty="0" smtClean="0">
                          <a:latin typeface="+mn-lt"/>
                        </a:rPr>
                        <a:t> </a:t>
                      </a:r>
                      <a:r>
                        <a:rPr lang="pt-BR" altLang="pt-BR" sz="1400" baseline="0" dirty="0" err="1" smtClean="0">
                          <a:latin typeface="+mn-lt"/>
                        </a:rPr>
                        <a:t>Monnerat</a:t>
                      </a:r>
                      <a:r>
                        <a:rPr lang="pt-BR" altLang="pt-BR" sz="1400" baseline="0" smtClean="0">
                          <a:latin typeface="+mn-lt"/>
                        </a:rPr>
                        <a:t> Faria </a:t>
                      </a:r>
                      <a:r>
                        <a:rPr lang="pt-BR" altLang="pt-BR" sz="1400" dirty="0" smtClean="0">
                          <a:latin typeface="+mn-lt"/>
                        </a:rPr>
                        <a:t>– Controladora Geral</a:t>
                      </a:r>
                      <a:endParaRPr lang="pt-BR" sz="1400" dirty="0" smtClean="0"/>
                    </a:p>
                  </a:txBody>
                  <a:tcPr marL="91416" marR="91416" marT="45725" marB="4572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1026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072" y="379633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474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902754" y="1285860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Desempenho das Receitas Correntes</a:t>
            </a:r>
            <a:endParaRPr lang="pt-BR" sz="20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Retângulo de cantos arredondados 11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1016" y="294811"/>
            <a:ext cx="948636" cy="93604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8265735"/>
              </p:ext>
            </p:extLst>
          </p:nvPr>
        </p:nvGraphicFramePr>
        <p:xfrm>
          <a:off x="430800" y="1643050"/>
          <a:ext cx="8254888" cy="348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5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7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7730">
                <a:tc>
                  <a:txBody>
                    <a:bodyPr/>
                    <a:lstStyle/>
                    <a:p>
                      <a:pPr algn="l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RECEITAS CORRENTES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Rendimento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Depósito Bancário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138.700,00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81.951,97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59,09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- Atenção Básica</a:t>
                      </a:r>
                      <a:endParaRPr lang="pt-BR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2.010.000,00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3.150.773,47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156,75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</a:t>
                      </a:r>
                      <a:r>
                        <a:rPr lang="pt-BR" sz="1400" baseline="0" dirty="0" smtClean="0">
                          <a:solidFill>
                            <a:schemeClr val="tx1"/>
                          </a:solidFill>
                        </a:rPr>
                        <a:t>Média Alta Complexidade</a:t>
                      </a:r>
                      <a:endParaRPr lang="pt-BR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1.212.159,48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2.039.788,80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168,28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 Vigilância em Saúde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250.000,00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308.079,61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123,23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Transferência Recursos SUS –  Assistência Farmacêutica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100.000,00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58.721,60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58,72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– Gestão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827.698,86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624.017,68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75,39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 Recursos SUS – Outros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62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de Recursos do Estado para a Saúde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1.314.000,00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674.791,54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51,35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Outras 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0,65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0,07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77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DA RECEITA CORRENTE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5.854.558,34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6.938.125,32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118,51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6218093"/>
              </p:ext>
            </p:extLst>
          </p:nvPr>
        </p:nvGraphicFramePr>
        <p:xfrm>
          <a:off x="467543" y="5286388"/>
          <a:ext cx="82181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173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1"/>
                          </a:solidFill>
                        </a:rPr>
                        <a:t>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 de Convênios da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Outras Transferências da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1.000,00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DA 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2.000,00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6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- 2º Quadrimestre de 2025</a:t>
            </a:r>
          </a:p>
        </p:txBody>
      </p:sp>
      <p:pic>
        <p:nvPicPr>
          <p:cNvPr id="17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29481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498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5282153"/>
              </p:ext>
            </p:extLst>
          </p:nvPr>
        </p:nvGraphicFramePr>
        <p:xfrm>
          <a:off x="323529" y="1616394"/>
          <a:ext cx="8537449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28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39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RECEITAS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ORÇADO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Receita Corrente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5.854.558,34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6.938.125,32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118,51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Receita de Capital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2.000,00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0,00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5.856.558,34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6.938.125,32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118,47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 Financeiras da Prefeitura para</a:t>
                      </a:r>
                      <a:r>
                        <a:rPr lang="en-US" sz="17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 Fundo</a:t>
                      </a:r>
                      <a:endParaRPr lang="pt-BR" sz="17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13.397.690,57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10.482.178,34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78,24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/>
                        <a:t>19.254.248,91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17.420.303,66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90,48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880403" y="117150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Desempenho das Receitas</a:t>
            </a:r>
            <a:endParaRPr lang="pt-BR" sz="2000" b="1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902754" y="3814708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Comparativo Fundo a Fundo / Estado / Próprios Municipais</a:t>
            </a:r>
            <a:endParaRPr lang="pt-BR" sz="2000" b="1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0600399"/>
              </p:ext>
            </p:extLst>
          </p:nvPr>
        </p:nvGraphicFramePr>
        <p:xfrm>
          <a:off x="1643042" y="4285325"/>
          <a:ext cx="5604957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84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00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ARRECADADO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Transferências Fundo a Fundo - União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6.181.381,16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 de Recursos - Estado</a:t>
                      </a:r>
                      <a:endParaRPr lang="pt-BR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674.791,54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600" baseline="0" dirty="0" smtClean="0">
                          <a:solidFill>
                            <a:schemeClr val="tx1"/>
                          </a:solidFill>
                        </a:rPr>
                        <a:t> Financeiras</a:t>
                      </a:r>
                      <a:endParaRPr lang="pt-BR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dirty="0" smtClean="0"/>
                        <a:t>10.482.178,34</a:t>
                      </a:r>
                      <a:endParaRPr lang="pt-BR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Receita de Rendimentos /Outras receitas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81.952,62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818621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pt-BR" sz="1600" b="1" baseline="0" dirty="0" smtClean="0">
                          <a:solidFill>
                            <a:schemeClr val="tx1"/>
                          </a:solidFill>
                        </a:rPr>
                        <a:t> GERAL DAS RECEITAS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17.420.303,66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9147819"/>
                  </a:ext>
                </a:extLst>
              </a:tr>
            </a:tbl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431293" y="54289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1016" y="142852"/>
            <a:ext cx="948636" cy="936044"/>
          </a:xfrm>
          <a:prstGeom prst="rect">
            <a:avLst/>
          </a:prstGeom>
        </p:spPr>
      </p:pic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2º </a:t>
            </a:r>
            <a:r>
              <a:rPr lang="pt-BR" altLang="pt-BR" sz="800" dirty="0" smtClean="0">
                <a:latin typeface="+mj-lt"/>
              </a:rPr>
              <a:t>Quadrimestre de 2025</a:t>
            </a:r>
          </a:p>
        </p:txBody>
      </p:sp>
      <p:pic>
        <p:nvPicPr>
          <p:cNvPr id="18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4828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4798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3921573"/>
              </p:ext>
            </p:extLst>
          </p:nvPr>
        </p:nvGraphicFramePr>
        <p:xfrm>
          <a:off x="480554" y="1986456"/>
          <a:ext cx="8122813" cy="4085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19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2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29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48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DESPESAS CORRENTES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EMPENHADO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LIQUIDADO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PAGO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16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Vencimentos e Vantagens Fixas – Pessoal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5.022.621,18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5.022.621,18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3.495.035,25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80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Obrigações Patronais INSS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234.843,90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234.843,90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234.843,90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08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Obrigações Patronais RPPS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337.099,19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337.099,19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337.099,19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</a:t>
                      </a: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Instit. Privadas sem Fins Lucrativos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3.692.697,62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3.505.572,04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3.486.311,34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46157125"/>
                  </a:ext>
                </a:extLst>
              </a:tr>
              <a:tr h="2068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Diárias Civil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467.963,00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325.496,75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317.249,53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05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 de Consumo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1.206.227,55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764.786,20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727.257,32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03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 de Distribuição Gratuita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1.333.109,68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709.329,04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669.415,48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02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Serv. Terceiros - Pessoa Física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144.588,00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64.595,00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63.895,00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07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Serv. Terceiros - Pessoa Jurídica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5.389.944,79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3.703.600,42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3.652.194,84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9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Outros Auxílios Financeiros Pessoa Física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111.292,89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103.392,89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103.392,89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7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Sentenças Judiciais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830.630,95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747.763,17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747.053,74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7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Equipamento</a:t>
                      </a:r>
                      <a:r>
                        <a:rPr lang="pt-BR" sz="1300" b="0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 Material Permanente</a:t>
                      </a:r>
                      <a:endParaRPr lang="pt-BR" sz="1300" b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35.481,89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  <a:endParaRPr lang="pt-BR" sz="13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1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GERAL</a:t>
                      </a: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18.806.500,64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15.519.099,78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13.833.748,48</a:t>
                      </a:r>
                      <a:endParaRPr lang="pt-BR" sz="13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06423033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185477" y="138581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Execução Orçamentária por Elemento de Despesa</a:t>
            </a:r>
            <a:endParaRPr lang="pt-BR" sz="20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431293" y="188641"/>
            <a:ext cx="8229599" cy="881884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2" name="Retângulo de cantos arredondados 11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55770" y="56039"/>
              <a:ext cx="8118059" cy="82611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t-BR" sz="1400" kern="1200" dirty="0" smtClean="0"/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400" kern="1200" dirty="0" smtClean="0"/>
                <a:t>DE TRAJANO DE MORAES - RJ</a:t>
              </a:r>
              <a:endParaRPr lang="pt-BR" sz="2400" kern="1200" dirty="0"/>
            </a:p>
          </p:txBody>
        </p:sp>
      </p:grp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344" y="350584"/>
            <a:ext cx="659178" cy="619370"/>
          </a:xfrm>
          <a:prstGeom prst="rect">
            <a:avLst/>
          </a:prstGeom>
        </p:spPr>
      </p:pic>
      <p:sp>
        <p:nvSpPr>
          <p:cNvPr id="16" name="CaixaDeTexto 3"/>
          <p:cNvSpPr txBox="1">
            <a:spLocks noChangeArrowheads="1"/>
          </p:cNvSpPr>
          <p:nvPr/>
        </p:nvSpPr>
        <p:spPr bwMode="auto">
          <a:xfrm>
            <a:off x="611188" y="6669484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2º </a:t>
            </a:r>
            <a:r>
              <a:rPr lang="pt-BR" altLang="pt-BR" sz="800" dirty="0" smtClean="0">
                <a:latin typeface="+mj-lt"/>
              </a:rPr>
              <a:t>Quadrimestre de 2025</a:t>
            </a:r>
          </a:p>
        </p:txBody>
      </p:sp>
      <p:pic>
        <p:nvPicPr>
          <p:cNvPr id="17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689" y="316498"/>
            <a:ext cx="697951" cy="65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277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1988849"/>
              </p:ext>
            </p:extLst>
          </p:nvPr>
        </p:nvGraphicFramePr>
        <p:xfrm>
          <a:off x="1243005" y="1795466"/>
          <a:ext cx="6713371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71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87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DESPESAS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EMPENHADO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LIQUIDADO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PAGO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Administração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Geral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4.482.534,88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4.241.093,35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3.348.999,24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Atenção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Básica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6.424.169,31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4.973.988,11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4.357.615,64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Assistência Hospitalar e Ambulatorial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7.450.073,86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5.882.424,03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5.824.092,21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Vigilância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Sanitária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160.941,71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132.813,41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95.800,15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Vigilância</a:t>
                      </a:r>
                      <a:r>
                        <a:rPr lang="pt-BR" sz="1400" b="0" baseline="0" dirty="0" smtClean="0">
                          <a:solidFill>
                            <a:schemeClr val="tx1"/>
                          </a:solidFill>
                        </a:rPr>
                        <a:t> Epidemiológica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288.780,88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288.780,88</a:t>
                      </a:r>
                      <a:endParaRPr lang="pt-BR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204.241,24</a:t>
                      </a:r>
                      <a:endParaRPr lang="pt-BR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0700558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18.806.500,64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15.519.099,78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13.833.748,48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899592" y="1340768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Execução Orçamentária por Subfunção</a:t>
            </a:r>
            <a:endParaRPr lang="pt-BR" sz="2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402902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Demonstrativo da Despesa por Fonte de Recurso</a:t>
            </a:r>
            <a:endParaRPr lang="pt-BR" sz="2000" b="1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7768993"/>
              </p:ext>
            </p:extLst>
          </p:nvPr>
        </p:nvGraphicFramePr>
        <p:xfrm>
          <a:off x="532524" y="4457720"/>
          <a:ext cx="814393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22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1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966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FONTE</a:t>
                      </a:r>
                      <a:r>
                        <a:rPr lang="pt-BR" sz="1400" b="1" baseline="0" dirty="0" smtClean="0">
                          <a:solidFill>
                            <a:schemeClr val="tx1"/>
                          </a:solidFill>
                        </a:rPr>
                        <a:t> DE RECURSOS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EMPENHADO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LIQUIDADO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PAGO</a:t>
                      </a:r>
                      <a:endParaRPr lang="pt-B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Impostos e Transferências - Ordinários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r" defTabSz="914400" rtl="0" eaLnBrk="1" fontAlgn="ctr" latinLnBrk="0" hangingPunct="1"/>
                      <a:r>
                        <a:rPr lang="pt-B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9.873.553,15</a:t>
                      </a:r>
                      <a:endParaRPr lang="pt-BR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pt-B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9.419.486,63</a:t>
                      </a:r>
                      <a:endParaRPr lang="pt-BR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7.989.215,11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Receita de Transferência do 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5.657.152,77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3.557.848,46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3.400.614,51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Receita de Transferência do Estado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164.916,75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47.826,69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19.357,04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dirty="0" smtClean="0">
                          <a:solidFill>
                            <a:schemeClr val="tx1"/>
                          </a:solidFill>
                        </a:rPr>
                        <a:t>Transferências de Recursos – Royalties +Pré-Sal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3.110.877,97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2.493.938,00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0" noProof="0" dirty="0" smtClean="0">
                          <a:solidFill>
                            <a:schemeClr val="tx1"/>
                          </a:solidFill>
                        </a:rPr>
                        <a:t>2.424.561,82</a:t>
                      </a:r>
                      <a:endParaRPr lang="pt-BR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 smtClean="0">
                          <a:solidFill>
                            <a:schemeClr val="tx1"/>
                          </a:solidFill>
                        </a:rPr>
                        <a:t>TOTAL GERAL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18.806.500,64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15.519.099,78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13.833.748,48</a:t>
                      </a:r>
                      <a:endParaRPr lang="pt-BR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3510270"/>
                  </a:ext>
                </a:extLst>
              </a:tr>
            </a:tbl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40711" y="291849"/>
            <a:ext cx="948636" cy="936044"/>
          </a:xfrm>
          <a:prstGeom prst="rect">
            <a:avLst/>
          </a:prstGeom>
        </p:spPr>
      </p:pic>
      <p:sp>
        <p:nvSpPr>
          <p:cNvPr id="18" name="CaixaDeTexto 3"/>
          <p:cNvSpPr txBox="1">
            <a:spLocks noChangeArrowheads="1"/>
          </p:cNvSpPr>
          <p:nvPr/>
        </p:nvSpPr>
        <p:spPr bwMode="auto">
          <a:xfrm>
            <a:off x="611188" y="6597476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2º </a:t>
            </a:r>
            <a:r>
              <a:rPr lang="pt-BR" altLang="pt-BR" sz="800" dirty="0" smtClean="0">
                <a:latin typeface="+mj-lt"/>
              </a:rPr>
              <a:t>Quadrimestre de 2025</a:t>
            </a:r>
          </a:p>
        </p:txBody>
      </p:sp>
      <p:pic>
        <p:nvPicPr>
          <p:cNvPr id="19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27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619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 14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40711" y="291849"/>
            <a:ext cx="948636" cy="936044"/>
          </a:xfrm>
          <a:prstGeom prst="rect">
            <a:avLst/>
          </a:prstGeom>
        </p:spPr>
      </p:pic>
      <p:sp>
        <p:nvSpPr>
          <p:cNvPr id="18" name="CaixaDeTexto 3"/>
          <p:cNvSpPr txBox="1">
            <a:spLocks noChangeArrowheads="1"/>
          </p:cNvSpPr>
          <p:nvPr/>
        </p:nvSpPr>
        <p:spPr bwMode="auto">
          <a:xfrm>
            <a:off x="611188" y="6597476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2º </a:t>
            </a:r>
            <a:r>
              <a:rPr lang="pt-BR" altLang="pt-BR" sz="800" dirty="0" smtClean="0">
                <a:latin typeface="+mj-lt"/>
              </a:rPr>
              <a:t>Quadrimestre de 2025</a:t>
            </a:r>
          </a:p>
        </p:txBody>
      </p:sp>
      <p:pic>
        <p:nvPicPr>
          <p:cNvPr id="19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271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Gráfico 12"/>
          <p:cNvGraphicFramePr/>
          <p:nvPr/>
        </p:nvGraphicFramePr>
        <p:xfrm>
          <a:off x="1785918" y="1643050"/>
          <a:ext cx="5562602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619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7" name="Imagem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sp>
        <p:nvSpPr>
          <p:cNvPr id="29" name="Retângulo 28"/>
          <p:cNvSpPr/>
          <p:nvPr/>
        </p:nvSpPr>
        <p:spPr>
          <a:xfrm>
            <a:off x="571500" y="6518275"/>
            <a:ext cx="4572000" cy="2460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anose="020B0604020202020204" pitchFamily="34" charset="0"/>
              <a:buNone/>
              <a:defRPr/>
            </a:pPr>
            <a:r>
              <a:rPr lang="pt-BR" sz="800" dirty="0">
                <a:latin typeface="+mj-lt"/>
              </a:rPr>
              <a:t>Fonte: Anexo 12 do RREO, do </a:t>
            </a:r>
            <a:r>
              <a:rPr lang="pt-BR" sz="800" dirty="0" smtClean="0">
                <a:latin typeface="+mj-lt"/>
              </a:rPr>
              <a:t>2º </a:t>
            </a:r>
            <a:r>
              <a:rPr lang="pt-BR" sz="800" dirty="0">
                <a:latin typeface="+mj-lt"/>
              </a:rPr>
              <a:t>Quadrimestre de </a:t>
            </a:r>
            <a:r>
              <a:rPr lang="pt-BR" sz="800" dirty="0" smtClean="0">
                <a:latin typeface="+mj-lt"/>
              </a:rPr>
              <a:t>2025</a:t>
            </a:r>
            <a:r>
              <a:rPr lang="pt-BR" sz="1000" dirty="0" smtClean="0"/>
              <a:t>.</a:t>
            </a:r>
            <a:endParaRPr lang="pt-BR" sz="1000" dirty="0"/>
          </a:p>
        </p:txBody>
      </p:sp>
      <p:pic>
        <p:nvPicPr>
          <p:cNvPr id="21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763" y="294118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3">
            <a:extLst>
              <a:ext uri="{FF2B5EF4-FFF2-40B4-BE49-F238E27FC236}">
                <a16:creationId xmlns:a16="http://schemas.microsoft.com/office/drawing/2014/main" xmlns="" id="{CBB893E2-57CF-41C1-8D65-7553ABAACB80}"/>
              </a:ext>
            </a:extLst>
          </p:cNvPr>
          <p:cNvSpPr txBox="1">
            <a:spLocks/>
          </p:cNvSpPr>
          <p:nvPr/>
        </p:nvSpPr>
        <p:spPr>
          <a:xfrm>
            <a:off x="357158" y="1357298"/>
            <a:ext cx="8256587" cy="7921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Emenda Constitucional nº. 29/2000 e disposições do ADCT Art. 77</a:t>
            </a:r>
          </a:p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Mínimo de 15 %.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xmlns="" id="{33CB4984-B917-4272-B999-C6814889CD73}"/>
              </a:ext>
            </a:extLst>
          </p:cNvPr>
          <p:cNvSpPr/>
          <p:nvPr/>
        </p:nvSpPr>
        <p:spPr>
          <a:xfrm>
            <a:off x="544348" y="1976519"/>
            <a:ext cx="8179792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600" b="1" dirty="0"/>
              <a:t>O total das receitas que servem de base de cálculo para apuração dos gastos com SAÚDE, apresentou um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44.947.570,82 </a:t>
            </a:r>
            <a:r>
              <a:rPr lang="pt-BR" sz="2600" b="1" dirty="0" smtClean="0"/>
              <a:t>enquanto </a:t>
            </a:r>
            <a:r>
              <a:rPr lang="pt-BR" sz="2600" b="1" dirty="0"/>
              <a:t>que as despesas liquidadas somaram o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9.419.433,13</a:t>
            </a:r>
            <a:r>
              <a:rPr lang="pt-BR" sz="2600" b="1" dirty="0" smtClean="0"/>
              <a:t>, </a:t>
            </a:r>
            <a:r>
              <a:rPr lang="pt-BR" sz="2600" b="1" dirty="0"/>
              <a:t>o que corresponde ao percentual alcançado </a:t>
            </a:r>
            <a:r>
              <a:rPr lang="pt-BR" sz="2600" b="1" dirty="0" smtClean="0">
                <a:solidFill>
                  <a:srgbClr val="0000FF"/>
                </a:solidFill>
              </a:rPr>
              <a:t>20,95%</a:t>
            </a:r>
            <a:r>
              <a:rPr lang="pt-BR" sz="2600" b="1" dirty="0" smtClean="0"/>
              <a:t> </a:t>
            </a:r>
            <a:r>
              <a:rPr lang="pt-BR" sz="2600" b="1" dirty="0"/>
              <a:t>no </a:t>
            </a:r>
            <a:r>
              <a:rPr lang="pt-BR" sz="2600" b="1" dirty="0" smtClean="0"/>
              <a:t>2</a:t>
            </a:r>
            <a:r>
              <a:rPr lang="pt-BR" sz="2600" b="1" dirty="0" smtClean="0"/>
              <a:t>º </a:t>
            </a:r>
            <a:r>
              <a:rPr lang="pt-BR" sz="2600" b="1" dirty="0"/>
              <a:t>Quadrimestre de </a:t>
            </a:r>
            <a:r>
              <a:rPr lang="pt-BR" sz="2600" b="1" dirty="0" smtClean="0"/>
              <a:t>2025.</a:t>
            </a:r>
          </a:p>
          <a:p>
            <a:pPr algn="just"/>
            <a:r>
              <a:rPr lang="pt-BR" sz="2600" b="1" dirty="0" smtClean="0"/>
              <a:t>Ressalta-se que o </a:t>
            </a:r>
            <a:r>
              <a:rPr lang="pt-BR" sz="2600" b="1" dirty="0" err="1" smtClean="0"/>
              <a:t>atingimento</a:t>
            </a:r>
            <a:r>
              <a:rPr lang="pt-BR" sz="2600" b="1" dirty="0" smtClean="0"/>
              <a:t> do percentual mínimo é de </a:t>
            </a:r>
            <a:r>
              <a:rPr lang="pt-BR" sz="2600" b="1" dirty="0" smtClean="0">
                <a:solidFill>
                  <a:srgbClr val="0000FF"/>
                </a:solidFill>
              </a:rPr>
              <a:t>15%</a:t>
            </a:r>
            <a:r>
              <a:rPr lang="pt-BR" sz="2600" b="1" dirty="0" smtClean="0"/>
              <a:t> ao ano.</a:t>
            </a:r>
          </a:p>
          <a:p>
            <a:pPr algn="just"/>
            <a:r>
              <a:rPr lang="pt-BR" sz="2600" b="1" dirty="0" smtClean="0"/>
              <a:t>O </a:t>
            </a:r>
            <a:r>
              <a:rPr lang="pt-BR" sz="2600" b="1" dirty="0"/>
              <a:t>total de despesas liquidadas em Saúde junto com os repasses do SUS, alcançou o montante de </a:t>
            </a:r>
            <a:r>
              <a:rPr lang="pt-BR" sz="2600" b="1" dirty="0">
                <a:solidFill>
                  <a:srgbClr val="0000FF"/>
                </a:solidFill>
              </a:rPr>
              <a:t>R$ </a:t>
            </a:r>
            <a:r>
              <a:rPr lang="pt-BR" sz="2600" b="1" dirty="0" smtClean="0">
                <a:solidFill>
                  <a:srgbClr val="0000FF"/>
                </a:solidFill>
              </a:rPr>
              <a:t>15.437.826,22</a:t>
            </a:r>
            <a:r>
              <a:rPr lang="pt-BR" sz="2600" b="1" dirty="0" smtClean="0"/>
              <a:t>.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xmlns="" val="429147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2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4" name="Retângulo de cantos arredondados 13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tângulo 15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7" name="Imagem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04457654"/>
              </p:ext>
            </p:extLst>
          </p:nvPr>
        </p:nvGraphicFramePr>
        <p:xfrm>
          <a:off x="1835696" y="2428868"/>
          <a:ext cx="5429288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5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0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08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381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FONTE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VALOR</a:t>
                      </a:r>
                      <a:endParaRPr lang="pt-BR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1500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Rec.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 Impostos e </a:t>
                      </a:r>
                      <a:r>
                        <a:rPr lang="pt-BR" sz="1800" b="0" baseline="0" dirty="0" err="1" smtClean="0">
                          <a:solidFill>
                            <a:schemeClr val="tx1"/>
                          </a:solidFill>
                        </a:rPr>
                        <a:t>Transf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6.699,45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1600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Bloco Custeio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1.618.457,38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1601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Bloco Investimento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363,38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1604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ACS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 e ACE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28.054,00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1605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Compl. Piso Enfermagem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78.044,38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1621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Transferências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</a:rPr>
                        <a:t> Estado</a:t>
                      </a: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687.008,92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146244"/>
                  </a:ext>
                </a:extLst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1635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Royalties Pré-Sal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270.396,57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1704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Royalties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0" dirty="0" smtClean="0">
                          <a:solidFill>
                            <a:schemeClr val="tx1"/>
                          </a:solidFill>
                        </a:rPr>
                        <a:t>32.733,81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381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Total:</a:t>
                      </a: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2.721.757,89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3" marR="914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4324791"/>
                  </a:ext>
                </a:extLst>
              </a:tr>
            </a:tbl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928662" y="1928802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DISPONIBILIDADES FINANCEIRAS EM </a:t>
            </a:r>
            <a:r>
              <a:rPr lang="pt-BR" sz="2000" dirty="0" smtClean="0"/>
              <a:t>31/08/2025</a:t>
            </a:r>
            <a:endParaRPr lang="pt-BR" sz="2000" dirty="0"/>
          </a:p>
        </p:txBody>
      </p:sp>
      <p:sp>
        <p:nvSpPr>
          <p:cNvPr id="9" name="CaixaDeTexto 3"/>
          <p:cNvSpPr txBox="1">
            <a:spLocks noChangeArrowheads="1"/>
          </p:cNvSpPr>
          <p:nvPr/>
        </p:nvSpPr>
        <p:spPr bwMode="auto">
          <a:xfrm>
            <a:off x="611188" y="6524625"/>
            <a:ext cx="3711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 smtClean="0">
                <a:latin typeface="+mj-lt"/>
              </a:rPr>
              <a:t>Fonte: Contabilidade - </a:t>
            </a:r>
            <a:r>
              <a:rPr lang="pt-BR" altLang="pt-BR" sz="800" dirty="0" smtClean="0">
                <a:latin typeface="+mj-lt"/>
              </a:rPr>
              <a:t>2º </a:t>
            </a:r>
            <a:r>
              <a:rPr lang="pt-BR" altLang="pt-BR" sz="800" dirty="0" smtClean="0">
                <a:latin typeface="+mj-lt"/>
              </a:rPr>
              <a:t>Quadrimestre de 2025</a:t>
            </a:r>
          </a:p>
        </p:txBody>
      </p:sp>
      <p:pic>
        <p:nvPicPr>
          <p:cNvPr id="12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2599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9147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431293" y="188640"/>
            <a:ext cx="8229599" cy="1142463"/>
            <a:chOff x="0" y="268"/>
            <a:chExt cx="8229599" cy="114246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1" name="Retângulo de cantos arredondados 10"/>
            <p:cNvSpPr/>
            <p:nvPr/>
          </p:nvSpPr>
          <p:spPr>
            <a:xfrm>
              <a:off x="0" y="268"/>
              <a:ext cx="8229599" cy="114246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ângulo 11"/>
            <p:cNvSpPr/>
            <p:nvPr/>
          </p:nvSpPr>
          <p:spPr>
            <a:xfrm>
              <a:off x="55770" y="56038"/>
              <a:ext cx="8118059" cy="1030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FUNDO MUNICIPAL DE SAÚDE </a:t>
              </a:r>
            </a:p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800" kern="1200" dirty="0" smtClean="0"/>
                <a:t>DE TRAJANO DE MORAES - RJ</a:t>
              </a:r>
              <a:endParaRPr lang="pt-BR" sz="2800" kern="1200" dirty="0"/>
            </a:p>
          </p:txBody>
        </p:sp>
      </p:grp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4288" y="294811"/>
            <a:ext cx="948636" cy="936044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1514719" y="1412776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4400" dirty="0" smtClean="0">
                <a:solidFill>
                  <a:srgbClr val="0070C0"/>
                </a:solidFill>
                <a:cs typeface="Arial" panose="020B0604020202020204" pitchFamily="34" charset="0"/>
              </a:rPr>
              <a:t>Obrigado </a:t>
            </a:r>
            <a:r>
              <a:rPr lang="pt-BR" sz="4400" dirty="0">
                <a:solidFill>
                  <a:srgbClr val="0070C0"/>
                </a:solidFill>
                <a:cs typeface="Arial" panose="020B0604020202020204" pitchFamily="34" charset="0"/>
              </a:rPr>
              <a:t>a todos pela presença!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11188" y="2902868"/>
            <a:ext cx="78486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cs typeface="Arial" panose="020B0604020202020204" pitchFamily="34" charset="0"/>
              </a:rPr>
              <a:t>Quaisquer dúvidas que possam persistir quanto aos números ora apresentados, a Prefeitura Municipal de </a:t>
            </a:r>
            <a:r>
              <a:rPr lang="pt-BR" sz="2400" dirty="0" smtClean="0">
                <a:cs typeface="Arial" panose="020B0604020202020204" pitchFamily="34" charset="0"/>
              </a:rPr>
              <a:t>Trajano de Moraes / Secretaria Municipal de Saúde </a:t>
            </a:r>
            <a:r>
              <a:rPr lang="pt-BR" sz="2400" dirty="0">
                <a:cs typeface="Arial" panose="020B0604020202020204" pitchFamily="34" charset="0"/>
              </a:rPr>
              <a:t>encontra-se à disposição para os devidos esclarecimentos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8" name="Imagem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6930"/>
            <a:ext cx="9191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504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3784</TotalTime>
  <Words>784</Words>
  <Application>Microsoft Office PowerPoint</Application>
  <PresentationFormat>Apresentação na tela (4:3)</PresentationFormat>
  <Paragraphs>284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Algusto</dc:creator>
  <cp:lastModifiedBy>luiz.augusto</cp:lastModifiedBy>
  <cp:revision>749</cp:revision>
  <cp:lastPrinted>2022-02-23T15:09:15Z</cp:lastPrinted>
  <dcterms:created xsi:type="dcterms:W3CDTF">2015-05-18T13:13:36Z</dcterms:created>
  <dcterms:modified xsi:type="dcterms:W3CDTF">2025-09-24T21:47:19Z</dcterms:modified>
</cp:coreProperties>
</file>